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Pacifico"/>
      <p:regular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7" Type="http://schemas.openxmlformats.org/officeDocument/2006/relationships/font" Target="fonts/Pacifico-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0" Type="http://schemas.openxmlformats.org/officeDocument/2006/relationships/hyperlink" Target="https://www.digikey.com/en/products/detail/cw-industries/GRS-4011-1600/81487" TargetMode="External"/><Relationship Id="rId22" Type="http://schemas.openxmlformats.org/officeDocument/2006/relationships/hyperlink" Target="https://www.digikey.com/en/products/detail/panasonic-electronic-components/EEA-GA1C100H/2513289" TargetMode="External"/><Relationship Id="rId21" Type="http://schemas.openxmlformats.org/officeDocument/2006/relationships/hyperlink" Target="https://www.digikey.com/en/products/detail/panasonic-electronic-components/EEA-GA1C100H/2513289" TargetMode="External"/><Relationship Id="rId24" Type="http://schemas.openxmlformats.org/officeDocument/2006/relationships/hyperlink" Target="https://www.digikey.com/en/products/detail/rubycon/25PX1000MEFCT810X16/3134863" TargetMode="External"/><Relationship Id="rId23" Type="http://schemas.openxmlformats.org/officeDocument/2006/relationships/hyperlink" Target="https://www.digikey.com/en/products/detail/rubycon/25PX1000MEFCT810X16/3134863" TargetMode="External"/><Relationship Id="rId1" Type="http://schemas.openxmlformats.org/officeDocument/2006/relationships/notesMaster" Target="../notesMasters/notesMaster1.xml"/><Relationship Id="rId2" Type="http://schemas.openxmlformats.org/officeDocument/2006/relationships/hyperlink" Target="https://www.alibaba.com/product-detail/ESP32-C3-WROOM-02-BT-WiFi_1600785564863.html?spm=a2700.galleryofferlist.normal_offer.d_title.5d634157clV3Ts&amp;s=p" TargetMode="External"/><Relationship Id="rId3" Type="http://schemas.openxmlformats.org/officeDocument/2006/relationships/hyperlink" Target="https://www.digikey.com/en/products/detail/micro-commercial-co/DB101-BP/773568" TargetMode="External"/><Relationship Id="rId4" Type="http://schemas.openxmlformats.org/officeDocument/2006/relationships/hyperlink" Target="https://www.digikey.com/en/products/detail/micro-commercial-co/DB101-BP/773568" TargetMode="External"/><Relationship Id="rId9" Type="http://schemas.openxmlformats.org/officeDocument/2006/relationships/hyperlink" Target="https://www.alibaba.com/product-detail/MCP1700-3302E-TO-TO-93-3_1600590821357.html?spm=a2700.galleryofferlist.normal_offer.d_title.2b4944406K3o1n&amp;s=p" TargetMode="External"/><Relationship Id="rId26" Type="http://schemas.openxmlformats.org/officeDocument/2006/relationships/hyperlink" Target="https://www.dfrobot.com/product-1025.html" TargetMode="External"/><Relationship Id="rId25" Type="http://schemas.openxmlformats.org/officeDocument/2006/relationships/hyperlink" Target="https://www.dfrobot.com/product-1025.html" TargetMode="External"/><Relationship Id="rId28" Type="http://schemas.openxmlformats.org/officeDocument/2006/relationships/hyperlink" Target="https://www.alibaba.com/product-detail/Epoxy-Probe-NTC-Thermistor-10K-3950_1600799571035.html?spm=a2700.galleryofferlist.normal_offer.3.601f17eatHPMnl&amp;s=p" TargetMode="External"/><Relationship Id="rId27" Type="http://schemas.openxmlformats.org/officeDocument/2006/relationships/hyperlink" Target="https://www.alibaba.com/product-detail/Epoxy-Probe-NTC-Thermistor-10K-3950_1600799571035.html?spm=a2700.galleryofferlist.normal_offer.3.601f17eatHPMnl&amp;s=p" TargetMode="External"/><Relationship Id="rId5" Type="http://schemas.openxmlformats.org/officeDocument/2006/relationships/hyperlink" Target="https://www.digikey.com/en/products/detail/diodes-incorporated/AS7805AT-E1/4770657" TargetMode="External"/><Relationship Id="rId6" Type="http://schemas.openxmlformats.org/officeDocument/2006/relationships/hyperlink" Target="https://www.digikey.com/en/products/detail/diodes-incorporated/AS7805AT-E1/4770657" TargetMode="External"/><Relationship Id="rId29" Type="http://schemas.openxmlformats.org/officeDocument/2006/relationships/hyperlink" Target="https://www.mouser.com/ProductDetail/Advanced-Photonix/NSL-5162?qs=Znm5pLBrcAKBQ8ucBb8qvw%3D%3D" TargetMode="External"/><Relationship Id="rId7" Type="http://schemas.openxmlformats.org/officeDocument/2006/relationships/hyperlink" Target="https://www.digikey.com/en/products/detail/adafruit-industries-llc/4489/11594498" TargetMode="External"/><Relationship Id="rId8" Type="http://schemas.openxmlformats.org/officeDocument/2006/relationships/hyperlink" Target="https://www.digikey.com/en/products/detail/adafruit-industries-llc/4489/11594498" TargetMode="External"/><Relationship Id="rId31" Type="http://schemas.openxmlformats.org/officeDocument/2006/relationships/hyperlink" Target="https://www.alibaba.com/product-detail/Chihai-Motor-CHF-GM12-N20VA-M4_62059541431.html" TargetMode="External"/><Relationship Id="rId30" Type="http://schemas.openxmlformats.org/officeDocument/2006/relationships/hyperlink" Target="https://www.mouser.com/ProductDetail/Advanced-Photonix/NSL-5162?qs=Znm5pLBrcAKBQ8ucBb8qvw%3D%3D" TargetMode="External"/><Relationship Id="rId11" Type="http://schemas.openxmlformats.org/officeDocument/2006/relationships/hyperlink" Target="https://www.digikey.com/en/products/detail/stackpole-electronics-inc/CF14JT2K20/1741321" TargetMode="External"/><Relationship Id="rId10" Type="http://schemas.openxmlformats.org/officeDocument/2006/relationships/hyperlink" Target="https://www.alibaba.com/product-detail/MCP1700-3302E-TO-TO-93-3_1600590821357.html?spm=a2700.galleryofferlist.normal_offer.d_title.2b4944406K3o1n&amp;s=p" TargetMode="External"/><Relationship Id="rId32" Type="http://schemas.openxmlformats.org/officeDocument/2006/relationships/hyperlink" Target="https://www.alibaba.com/product-detail/Chihai-Motor-CHF-GM12-N20VA-M4_62059541431.html" TargetMode="External"/><Relationship Id="rId13" Type="http://schemas.openxmlformats.org/officeDocument/2006/relationships/hyperlink" Target="https://www.digikey.com/en/products/detail/stackpole-electronics-inc/CF14JT4K70/1741428" TargetMode="External"/><Relationship Id="rId12" Type="http://schemas.openxmlformats.org/officeDocument/2006/relationships/hyperlink" Target="https://www.digikey.com/en/products/detail/stackpole-electronics-inc/CF14JT2K20/1741321" TargetMode="External"/><Relationship Id="rId15" Type="http://schemas.openxmlformats.org/officeDocument/2006/relationships/hyperlink" Target="https://www.digikey.com/en/products/detail/stackpole-electronics-inc/CF14JT10K0/1741265" TargetMode="External"/><Relationship Id="rId14" Type="http://schemas.openxmlformats.org/officeDocument/2006/relationships/hyperlink" Target="https://www.digikey.com/en/products/detail/stackpole-electronics-inc/CF14JT4K70/1741428" TargetMode="External"/><Relationship Id="rId17" Type="http://schemas.openxmlformats.org/officeDocument/2006/relationships/hyperlink" Target="https://www.digikey.com/en/products/detail/qt-brightek-qtb/QBL8IW15C-CW/10441168" TargetMode="External"/><Relationship Id="rId16" Type="http://schemas.openxmlformats.org/officeDocument/2006/relationships/hyperlink" Target="https://www.digikey.com/en/products/detail/stackpole-electronics-inc/CF14JT10K0/1741265" TargetMode="External"/><Relationship Id="rId19" Type="http://schemas.openxmlformats.org/officeDocument/2006/relationships/hyperlink" Target="https://www.digikey.com/en/products/detail/cw-industries/GRS-4011-1600/81487" TargetMode="External"/><Relationship Id="rId18" Type="http://schemas.openxmlformats.org/officeDocument/2006/relationships/hyperlink" Target="https://www.digikey.com/en/products/detail/qt-brightek-qtb/QBL8IW15C-CW/10441168"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9255b36654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9255b36654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Bella</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3e2e1f378b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3e2e1f378b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Nathan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175f782fd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175f782fd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Nathan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9255b36654_5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9255b36654_5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1edd8406ec_13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1edd8406ec_1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1edd8406e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1edd8406e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9255b36654_5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9255b36654_5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Everyone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9255b3665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9255b3665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Melanie and Nathan and Jack</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9255b36654_5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9255b36654_5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Brandon for mechanism and Melanie/Jack for software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9c210b933f_1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9c210b933f_1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Brandon and Jack/Melanie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1edd8406e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1edd8406e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Esp32-c3-wroom-02 Bt Wifi Module 4/8/16mb Flash Esp32-c3-wroom-02-n4 Esp32-c3-wroom-02-n8 Esp32-c3-wroom-02-n16 - Buy Esp32-c3-wroom-02,Esp32-c3-wroom-02-n8,Esp32-c3-wroom-02-n16 Product on Alibaba.com</a:t>
            </a:r>
            <a:r>
              <a:rPr lang="en">
                <a:solidFill>
                  <a:schemeClr val="dk1"/>
                </a:solidFill>
                <a:uFill>
                  <a:noFill/>
                </a:uFill>
                <a:hlinkClick r:id="rId3">
                  <a:extLst>
                    <a:ext uri="{A12FA001-AC4F-418D-AE19-62706E023703}">
                      <ahyp:hlinkClr val="tx"/>
                    </a:ext>
                  </a:extLst>
                </a:hlinkClick>
              </a:rPr>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4"/>
              </a:rPr>
              <a:t>DB101-BP Micro Commercial Co | Discrete Semiconductor Products | DigiKey</a:t>
            </a:r>
            <a:r>
              <a:rPr lang="en">
                <a:solidFill>
                  <a:schemeClr val="dk1"/>
                </a:solidFill>
                <a:uFill>
                  <a:noFill/>
                </a:uFill>
                <a:hlinkClick r:id="rId5">
                  <a:extLst>
                    <a:ext uri="{A12FA001-AC4F-418D-AE19-62706E023703}">
                      <ahyp:hlinkClr val="tx"/>
                    </a:ext>
                  </a:extLst>
                </a:hlinkClick>
              </a:rPr>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6"/>
              </a:rPr>
              <a:t>AS7805AT-E1 Diodes Incorporated | Integrated Circuits (ICs) | DigiKey</a:t>
            </a:r>
            <a:r>
              <a:rPr lang="en">
                <a:solidFill>
                  <a:schemeClr val="dk1"/>
                </a:solidFill>
                <a:uFill>
                  <a:noFill/>
                </a:uFill>
                <a:hlinkClick r:id="rId7">
                  <a:extLst>
                    <a:ext uri="{A12FA001-AC4F-418D-AE19-62706E023703}">
                      <ahyp:hlinkClr val="tx"/>
                    </a:ext>
                  </a:extLst>
                </a:hlinkClick>
              </a:rPr>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8"/>
              </a:rPr>
              <a:t>4489 Adafruit Industries LLC | Integrated Circuits (ICs) | DigiKey</a:t>
            </a:r>
            <a:r>
              <a:rPr lang="en">
                <a:solidFill>
                  <a:schemeClr val="dk1"/>
                </a:solidFill>
                <a:uFill>
                  <a:noFill/>
                </a:uFill>
                <a:hlinkClick r:id="rId9">
                  <a:extLst>
                    <a:ext uri="{A12FA001-AC4F-418D-AE19-62706E023703}">
                      <ahyp:hlinkClr val="tx"/>
                    </a:ext>
                  </a:extLst>
                </a:hlinkClick>
              </a:rPr>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10"/>
              </a:rPr>
              <a:t>Mcp1700-3302e/to To-93 -3 Silk Screen 1700 3302e Microcontroller Ic Mcu New Original Chip - Buy Mcp1700-3302e/to,Mcp1700-4002e/to,Mcp1700-5002e/to Product on Alibaba.com</a:t>
            </a:r>
            <a:r>
              <a:rPr lang="en">
                <a:solidFill>
                  <a:schemeClr val="dk1"/>
                </a:solidFill>
                <a:uFill>
                  <a:noFill/>
                </a:uFill>
                <a:hlinkClick r:id="rId11">
                  <a:extLst>
                    <a:ext uri="{A12FA001-AC4F-418D-AE19-62706E023703}">
                      <ahyp:hlinkClr val="tx"/>
                    </a:ext>
                  </a:extLst>
                </a:hlinkClick>
              </a:rPr>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12"/>
              </a:rPr>
              <a:t>CF14JT2K20 Stackpole Electronics Inc | Resistors | DigiKey</a:t>
            </a:r>
            <a:r>
              <a:rPr lang="en">
                <a:solidFill>
                  <a:schemeClr val="dk1"/>
                </a:solidFill>
                <a:uFill>
                  <a:noFill/>
                </a:uFill>
                <a:hlinkClick r:id="rId13">
                  <a:extLst>
                    <a:ext uri="{A12FA001-AC4F-418D-AE19-62706E023703}">
                      <ahyp:hlinkClr val="tx"/>
                    </a:ext>
                  </a:extLst>
                </a:hlinkClick>
              </a:rPr>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14"/>
              </a:rPr>
              <a:t>CF14JT4K70 Stackpole Electronics Inc | Resistors | DigiKey</a:t>
            </a:r>
            <a:r>
              <a:rPr lang="en">
                <a:solidFill>
                  <a:schemeClr val="dk1"/>
                </a:solidFill>
                <a:uFill>
                  <a:noFill/>
                </a:uFill>
                <a:hlinkClick r:id="rId15">
                  <a:extLst>
                    <a:ext uri="{A12FA001-AC4F-418D-AE19-62706E023703}">
                      <ahyp:hlinkClr val="tx"/>
                    </a:ext>
                  </a:extLst>
                </a:hlinkClick>
              </a:rPr>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16"/>
              </a:rPr>
              <a:t>CF14JT10K0 Stackpole Electronics Inc | Resistors | DigiKey</a:t>
            </a:r>
            <a:r>
              <a:rPr lang="en">
                <a:solidFill>
                  <a:schemeClr val="dk1"/>
                </a:solidFill>
                <a:uFill>
                  <a:noFill/>
                </a:uFill>
                <a:hlinkClick r:id="rId17">
                  <a:extLst>
                    <a:ext uri="{A12FA001-AC4F-418D-AE19-62706E023703}">
                      <ahyp:hlinkClr val="tx"/>
                    </a:ext>
                  </a:extLst>
                </a:hlinkClick>
              </a:rPr>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18"/>
              </a:rPr>
              <a:t>QBL8IW15C-CW QT Brightek (QTB) | Optoelectronics | DigiKey</a:t>
            </a:r>
            <a:r>
              <a:rPr lang="en">
                <a:solidFill>
                  <a:schemeClr val="dk1"/>
                </a:solidFill>
                <a:uFill>
                  <a:noFill/>
                </a:uFill>
                <a:hlinkClick r:id="rId19">
                  <a:extLst>
                    <a:ext uri="{A12FA001-AC4F-418D-AE19-62706E023703}">
                      <ahyp:hlinkClr val="tx"/>
                    </a:ext>
                  </a:extLst>
                </a:hlinkClick>
              </a:rPr>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0"/>
              </a:rPr>
              <a:t>GRS-4011-1600 CW Industries | Switches | DigiKey</a:t>
            </a:r>
            <a:r>
              <a:rPr lang="en">
                <a:solidFill>
                  <a:schemeClr val="dk1"/>
                </a:solidFill>
                <a:uFill>
                  <a:noFill/>
                </a:uFill>
                <a:hlinkClick r:id="rId21">
                  <a:extLst>
                    <a:ext uri="{A12FA001-AC4F-418D-AE19-62706E023703}">
                      <ahyp:hlinkClr val="tx"/>
                    </a:ext>
                  </a:extLst>
                </a:hlinkClick>
              </a:rPr>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2"/>
              </a:rPr>
              <a:t>EEA-GA1C100H Panasonic Electronic Components | Capacitors | DigiKey</a:t>
            </a:r>
            <a:r>
              <a:rPr lang="en">
                <a:solidFill>
                  <a:schemeClr val="dk1"/>
                </a:solidFill>
                <a:uFill>
                  <a:noFill/>
                </a:uFill>
                <a:hlinkClick r:id="rId23">
                  <a:extLst>
                    <a:ext uri="{A12FA001-AC4F-418D-AE19-62706E023703}">
                      <ahyp:hlinkClr val="tx"/>
                    </a:ext>
                  </a:extLst>
                </a:hlinkClick>
              </a:rPr>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4"/>
              </a:rPr>
              <a:t>25PX1000MEFCT810X16 Rubycon | Capacitors | DigiKey</a:t>
            </a:r>
            <a:r>
              <a:rPr lang="en">
                <a:solidFill>
                  <a:schemeClr val="dk1"/>
                </a:solidFill>
                <a:uFill>
                  <a:noFill/>
                </a:uFill>
                <a:hlinkClick r:id="rId25">
                  <a:extLst>
                    <a:ext uri="{A12FA001-AC4F-418D-AE19-62706E023703}">
                      <ahyp:hlinkClr val="tx"/>
                    </a:ext>
                  </a:extLst>
                </a:hlinkClick>
              </a:rPr>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6"/>
              </a:rPr>
              <a:t>Gravity: Analog pH Sensor / Meter Kit for Arduino - DFRobot</a:t>
            </a:r>
            <a:r>
              <a:rPr lang="en">
                <a:solidFill>
                  <a:schemeClr val="dk1"/>
                </a:solidFill>
                <a:uFill>
                  <a:noFill/>
                </a:uFill>
                <a:hlinkClick r:id="rId27">
                  <a:extLst>
                    <a:ext uri="{A12FA001-AC4F-418D-AE19-62706E023703}">
                      <ahyp:hlinkClr val="tx"/>
                    </a:ext>
                  </a:extLst>
                </a:hlinkClick>
              </a:rPr>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8"/>
              </a:rPr>
              <a:t>Epoxy Probe Ntc Thermistor 10k 3950 100k Temperature Measuring Resistor Thermal Mf52 Wire Sensor For Water Oil Bms Temp Battery - Buy 10k 5k 2.5k 100k 50k 4.7k 500k 1m Ohm Thermal Resistor 0.1% 0.5% 1% 2% 0.5% 3% 5% 10% Ntc 20/22/24/26/28/30/32 Awg,Beta-value 3950 4150 4250 4050 3380 3435k Thermal Resistor Ntcle Epoxy Ceramic Chip Passive Components,Waterproof Thermal Resistor Pvc Fep Pp Tpe Ptfe Ptf Wire 100m 200m Pearl Probe Sensor Ntc Product on Alibaba.com</a:t>
            </a:r>
            <a:r>
              <a:rPr lang="en">
                <a:solidFill>
                  <a:schemeClr val="dk1"/>
                </a:solidFill>
                <a:uFill>
                  <a:noFill/>
                </a:uFill>
                <a:hlinkClick r:id="rId29">
                  <a:extLst>
                    <a:ext uri="{A12FA001-AC4F-418D-AE19-62706E023703}">
                      <ahyp:hlinkClr val="tx"/>
                    </a:ext>
                  </a:extLst>
                </a:hlinkClick>
              </a:rPr>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0"/>
              </a:rPr>
              <a:t>NSL-5162 Advanced Photonix | Mouser</a:t>
            </a:r>
            <a:r>
              <a:rPr lang="en">
                <a:solidFill>
                  <a:schemeClr val="dk1"/>
                </a:solidFill>
                <a:uFill>
                  <a:noFill/>
                </a:uFill>
                <a:hlinkClick r:id="rId31">
                  <a:extLst>
                    <a:ext uri="{A12FA001-AC4F-418D-AE19-62706E023703}">
                      <ahyp:hlinkClr val="tx"/>
                    </a:ext>
                  </a:extLst>
                </a:hlinkClick>
              </a:rPr>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2"/>
              </a:rPr>
              <a:t>Chihai Motor Chf-gm12-n20va M4 Screw Shaft Dc 3v 6v 12v 7ppr Encoder Motor Reducer - Buy Chihai Motor Chf-gm12-n20va-m4-0.5 Dc N20 Mini Gear Motor For Share Bike,Screw Shaft Dc 3v 6v 12v 7ppr Encoder Motor,12mm Mini Dc Gearbox Motor With Gear Ratio 298 Reducer Carbon Brush Gear Motor Dc Gear Motor Product on Alibaba.com</a:t>
            </a:r>
            <a:r>
              <a:rPr lang="en">
                <a:solidFill>
                  <a:schemeClr val="dk1"/>
                </a:solidFill>
              </a:rPr>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9214d88ea8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9214d88ea8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Bella</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9255b36654_3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9255b36654_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9255b36654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9255b36654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Adan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9214d88ea8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9214d88ea8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Adan - talk through with excitement - add details when presenting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9255b36654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9255b36654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Melanie</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a5883d40e8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a5883d40e8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Jack</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a2b588c6d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a2b588c6d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Jack</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175f782fdf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175f782fdf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Brandon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9255b36654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9255b36654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Nathan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0"/>
              </a:spcBef>
              <a:spcAft>
                <a:spcPts val="0"/>
              </a:spcAft>
              <a:buClr>
                <a:schemeClr val="dk1"/>
              </a:buClr>
              <a:buSzPts val="1400"/>
              <a:buChar char="○"/>
              <a:defRPr>
                <a:solidFill>
                  <a:schemeClr val="dk1"/>
                </a:solidFill>
              </a:defRPr>
            </a:lvl2pPr>
            <a:lvl3pPr indent="-317500" lvl="2" marL="1371600" rtl="0">
              <a:spcBef>
                <a:spcPts val="0"/>
              </a:spcBef>
              <a:spcAft>
                <a:spcPts val="0"/>
              </a:spcAft>
              <a:buClr>
                <a:schemeClr val="dk1"/>
              </a:buClr>
              <a:buSzPts val="1400"/>
              <a:buChar char="■"/>
              <a:defRPr>
                <a:solidFill>
                  <a:schemeClr val="dk1"/>
                </a:solidFill>
              </a:defRPr>
            </a:lvl3pPr>
            <a:lvl4pPr indent="-317500" lvl="3" marL="1828800" rtl="0">
              <a:spcBef>
                <a:spcPts val="0"/>
              </a:spcBef>
              <a:spcAft>
                <a:spcPts val="0"/>
              </a:spcAft>
              <a:buClr>
                <a:schemeClr val="dk1"/>
              </a:buClr>
              <a:buSzPts val="1400"/>
              <a:buChar char="●"/>
              <a:defRPr>
                <a:solidFill>
                  <a:schemeClr val="dk1"/>
                </a:solidFill>
              </a:defRPr>
            </a:lvl4pPr>
            <a:lvl5pPr indent="-317500" lvl="4" marL="2286000" rtl="0">
              <a:spcBef>
                <a:spcPts val="0"/>
              </a:spcBef>
              <a:spcAft>
                <a:spcPts val="0"/>
              </a:spcAft>
              <a:buClr>
                <a:schemeClr val="dk1"/>
              </a:buClr>
              <a:buSzPts val="1400"/>
              <a:buChar char="○"/>
              <a:defRPr>
                <a:solidFill>
                  <a:schemeClr val="dk1"/>
                </a:solidFill>
              </a:defRPr>
            </a:lvl5pPr>
            <a:lvl6pPr indent="-317500" lvl="5" marL="2743200" rtl="0">
              <a:spcBef>
                <a:spcPts val="0"/>
              </a:spcBef>
              <a:spcAft>
                <a:spcPts val="0"/>
              </a:spcAft>
              <a:buClr>
                <a:schemeClr val="dk1"/>
              </a:buClr>
              <a:buSzPts val="1400"/>
              <a:buChar char="■"/>
              <a:defRPr>
                <a:solidFill>
                  <a:schemeClr val="dk1"/>
                </a:solidFill>
              </a:defRPr>
            </a:lvl6pPr>
            <a:lvl7pPr indent="-317500" lvl="6" marL="3200400" rtl="0">
              <a:spcBef>
                <a:spcPts val="0"/>
              </a:spcBef>
              <a:spcAft>
                <a:spcPts val="0"/>
              </a:spcAft>
              <a:buClr>
                <a:schemeClr val="dk1"/>
              </a:buClr>
              <a:buSzPts val="1400"/>
              <a:buChar char="●"/>
              <a:defRPr>
                <a:solidFill>
                  <a:schemeClr val="dk1"/>
                </a:solidFill>
              </a:defRPr>
            </a:lvl7pPr>
            <a:lvl8pPr indent="-317500" lvl="7" marL="3657600" rtl="0">
              <a:spcBef>
                <a:spcPts val="0"/>
              </a:spcBef>
              <a:spcAft>
                <a:spcPts val="0"/>
              </a:spcAft>
              <a:buClr>
                <a:schemeClr val="dk1"/>
              </a:buClr>
              <a:buSzPts val="1400"/>
              <a:buChar char="○"/>
              <a:defRPr>
                <a:solidFill>
                  <a:schemeClr val="dk1"/>
                </a:solidFill>
              </a:defRPr>
            </a:lvl8pPr>
            <a:lvl9pPr indent="-317500" lvl="8" marL="4114800" rtl="0">
              <a:spcBef>
                <a:spcPts val="0"/>
              </a:spcBef>
              <a:spcAft>
                <a:spcPts val="0"/>
              </a:spcAft>
              <a:buClr>
                <a:schemeClr val="dk1"/>
              </a:buClr>
              <a:buSzPts val="1400"/>
              <a:buChar char="■"/>
              <a:defRPr>
                <a:solidFill>
                  <a:schemeClr val="dk1"/>
                </a:solidFill>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0"/>
              </a:spcBef>
              <a:spcAft>
                <a:spcPts val="0"/>
              </a:spcAft>
              <a:buClr>
                <a:schemeClr val="lt2"/>
              </a:buClr>
              <a:buSzPts val="1400"/>
              <a:buChar char="○"/>
              <a:defRPr>
                <a:solidFill>
                  <a:schemeClr val="lt2"/>
                </a:solidFill>
              </a:defRPr>
            </a:lvl2pPr>
            <a:lvl3pPr indent="-317500" lvl="2" marL="1371600" rtl="0">
              <a:lnSpc>
                <a:spcPct val="115000"/>
              </a:lnSpc>
              <a:spcBef>
                <a:spcPts val="0"/>
              </a:spcBef>
              <a:spcAft>
                <a:spcPts val="0"/>
              </a:spcAft>
              <a:buClr>
                <a:schemeClr val="lt2"/>
              </a:buClr>
              <a:buSzPts val="1400"/>
              <a:buChar char="■"/>
              <a:defRPr>
                <a:solidFill>
                  <a:schemeClr val="lt2"/>
                </a:solidFill>
              </a:defRPr>
            </a:lvl3pPr>
            <a:lvl4pPr indent="-317500" lvl="3" marL="1828800" rtl="0">
              <a:lnSpc>
                <a:spcPct val="115000"/>
              </a:lnSpc>
              <a:spcBef>
                <a:spcPts val="0"/>
              </a:spcBef>
              <a:spcAft>
                <a:spcPts val="0"/>
              </a:spcAft>
              <a:buClr>
                <a:schemeClr val="lt2"/>
              </a:buClr>
              <a:buSzPts val="1400"/>
              <a:buChar char="●"/>
              <a:defRPr>
                <a:solidFill>
                  <a:schemeClr val="lt2"/>
                </a:solidFill>
              </a:defRPr>
            </a:lvl4pPr>
            <a:lvl5pPr indent="-317500" lvl="4" marL="2286000" rtl="0">
              <a:lnSpc>
                <a:spcPct val="115000"/>
              </a:lnSpc>
              <a:spcBef>
                <a:spcPts val="0"/>
              </a:spcBef>
              <a:spcAft>
                <a:spcPts val="0"/>
              </a:spcAft>
              <a:buClr>
                <a:schemeClr val="lt2"/>
              </a:buClr>
              <a:buSzPts val="1400"/>
              <a:buChar char="○"/>
              <a:defRPr>
                <a:solidFill>
                  <a:schemeClr val="lt2"/>
                </a:solidFill>
              </a:defRPr>
            </a:lvl5pPr>
            <a:lvl6pPr indent="-317500" lvl="5" marL="2743200" rtl="0">
              <a:lnSpc>
                <a:spcPct val="115000"/>
              </a:lnSpc>
              <a:spcBef>
                <a:spcPts val="0"/>
              </a:spcBef>
              <a:spcAft>
                <a:spcPts val="0"/>
              </a:spcAft>
              <a:buClr>
                <a:schemeClr val="lt2"/>
              </a:buClr>
              <a:buSzPts val="1400"/>
              <a:buChar char="■"/>
              <a:defRPr>
                <a:solidFill>
                  <a:schemeClr val="lt2"/>
                </a:solidFill>
              </a:defRPr>
            </a:lvl6pPr>
            <a:lvl7pPr indent="-317500" lvl="6" marL="3200400" rtl="0">
              <a:lnSpc>
                <a:spcPct val="115000"/>
              </a:lnSpc>
              <a:spcBef>
                <a:spcPts val="0"/>
              </a:spcBef>
              <a:spcAft>
                <a:spcPts val="0"/>
              </a:spcAft>
              <a:buClr>
                <a:schemeClr val="lt2"/>
              </a:buClr>
              <a:buSzPts val="1400"/>
              <a:buChar char="●"/>
              <a:defRPr>
                <a:solidFill>
                  <a:schemeClr val="lt2"/>
                </a:solidFill>
              </a:defRPr>
            </a:lvl7pPr>
            <a:lvl8pPr indent="-317500" lvl="7" marL="3657600" rtl="0">
              <a:lnSpc>
                <a:spcPct val="115000"/>
              </a:lnSpc>
              <a:spcBef>
                <a:spcPts val="0"/>
              </a:spcBef>
              <a:spcAft>
                <a:spcPts val="0"/>
              </a:spcAft>
              <a:buClr>
                <a:schemeClr val="lt2"/>
              </a:buClr>
              <a:buSzPts val="1400"/>
              <a:buChar char="○"/>
              <a:defRPr>
                <a:solidFill>
                  <a:schemeClr val="lt2"/>
                </a:solidFill>
              </a:defRPr>
            </a:lvl8pPr>
            <a:lvl9pPr indent="-317500" lvl="8" marL="4114800" rtl="0">
              <a:lnSpc>
                <a:spcPct val="115000"/>
              </a:lnSpc>
              <a:spcBef>
                <a:spcPts val="0"/>
              </a:spcBef>
              <a:spcAft>
                <a:spcPts val="0"/>
              </a:spcAft>
              <a:buClr>
                <a:schemeClr val="lt2"/>
              </a:buClr>
              <a:buSzPts val="1400"/>
              <a:buChar char="■"/>
              <a:defRPr>
                <a:solidFill>
                  <a:schemeClr val="lt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6.jp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drive.google.com/file/d/1vuW404ldd3myLZJq2VO6xtxy7UxQiBMN/view" TargetMode="Externa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hyperlink" Target="http://drive.google.com/file/d/1Sr0hGIgbdONbz-cXY3DieP2fXcAuxhby/view" TargetMode="Externa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3.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4.jpg"/><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3.jp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jp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jpg"/><Relationship Id="rId4" Type="http://schemas.openxmlformats.org/officeDocument/2006/relationships/hyperlink" Target="http://drive.google.com/file/d/1OklM6H2KDJeMT3fhNrIXgBMZqEzLqgnH/view" TargetMode="External"/><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00" name="Google Shape;100;p2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01" name="Google Shape;101;p25"/>
          <p:cNvPicPr preferRelativeResize="0"/>
          <p:nvPr/>
        </p:nvPicPr>
        <p:blipFill>
          <a:blip r:embed="rId3">
            <a:alphaModFix/>
          </a:blip>
          <a:stretch>
            <a:fillRect/>
          </a:stretch>
        </p:blipFill>
        <p:spPr>
          <a:xfrm>
            <a:off x="0" y="-47100"/>
            <a:ext cx="9144000" cy="5190600"/>
          </a:xfrm>
          <a:prstGeom prst="rect">
            <a:avLst/>
          </a:prstGeom>
          <a:noFill/>
          <a:ln>
            <a:noFill/>
          </a:ln>
        </p:spPr>
      </p:pic>
      <p:sp>
        <p:nvSpPr>
          <p:cNvPr id="102" name="Google Shape;102;p25"/>
          <p:cNvSpPr txBox="1"/>
          <p:nvPr/>
        </p:nvSpPr>
        <p:spPr>
          <a:xfrm>
            <a:off x="180200" y="179150"/>
            <a:ext cx="30087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FFFF"/>
                </a:solidFill>
                <a:latin typeface="Pacifico"/>
                <a:ea typeface="Pacifico"/>
                <a:cs typeface="Pacifico"/>
                <a:sym typeface="Pacifico"/>
              </a:rPr>
              <a:t>Feederal</a:t>
            </a:r>
            <a:r>
              <a:rPr lang="en" sz="2400">
                <a:solidFill>
                  <a:srgbClr val="FFFFFF"/>
                </a:solidFill>
                <a:latin typeface="Pacifico"/>
                <a:ea typeface="Pacifico"/>
                <a:cs typeface="Pacifico"/>
                <a:sym typeface="Pacifico"/>
              </a:rPr>
              <a:t> Reserve</a:t>
            </a:r>
            <a:endParaRPr sz="2400">
              <a:solidFill>
                <a:srgbClr val="FFFFFF"/>
              </a:solidFill>
              <a:latin typeface="Pacifico"/>
              <a:ea typeface="Pacifico"/>
              <a:cs typeface="Pacifico"/>
              <a:sym typeface="Pacifico"/>
            </a:endParaRPr>
          </a:p>
          <a:p>
            <a:pPr indent="0" lvl="0" marL="0" rtl="0" algn="l">
              <a:spcBef>
                <a:spcPts val="0"/>
              </a:spcBef>
              <a:spcAft>
                <a:spcPts val="0"/>
              </a:spcAft>
              <a:buNone/>
            </a:pPr>
            <a:r>
              <a:rPr lang="en" sz="2400">
                <a:solidFill>
                  <a:srgbClr val="FFFFFF"/>
                </a:solidFill>
                <a:latin typeface="Pacifico"/>
                <a:ea typeface="Pacifico"/>
                <a:cs typeface="Pacifico"/>
                <a:sym typeface="Pacifico"/>
              </a:rPr>
              <a:t>Team 43</a:t>
            </a:r>
            <a:endParaRPr sz="2400">
              <a:solidFill>
                <a:srgbClr val="FFFFFF"/>
              </a:solidFill>
              <a:latin typeface="Pacifico"/>
              <a:ea typeface="Pacifico"/>
              <a:cs typeface="Pacifico"/>
              <a:sym typeface="Pacifico"/>
            </a:endParaRPr>
          </a:p>
          <a:p>
            <a:pPr indent="0" lvl="0" marL="0" rtl="0" algn="l">
              <a:spcBef>
                <a:spcPts val="0"/>
              </a:spcBef>
              <a:spcAft>
                <a:spcPts val="0"/>
              </a:spcAft>
              <a:buNone/>
            </a:pPr>
            <a:r>
              <a:t/>
            </a:r>
            <a:endParaRPr sz="2300">
              <a:solidFill>
                <a:srgbClr val="FFFFFF"/>
              </a:solidFill>
              <a:latin typeface="Pacifico"/>
              <a:ea typeface="Pacifico"/>
              <a:cs typeface="Pacifico"/>
              <a:sym typeface="Pacifico"/>
            </a:endParaRPr>
          </a:p>
          <a:p>
            <a:pPr indent="0" lvl="0" marL="0" rtl="0" algn="l">
              <a:spcBef>
                <a:spcPts val="0"/>
              </a:spcBef>
              <a:spcAft>
                <a:spcPts val="0"/>
              </a:spcAft>
              <a:buNone/>
            </a:pPr>
            <a:r>
              <a:t/>
            </a:r>
            <a:endParaRPr sz="1700">
              <a:solidFill>
                <a:srgbClr val="FFFFFF"/>
              </a:solidFill>
              <a:latin typeface="Pacifico"/>
              <a:ea typeface="Pacifico"/>
              <a:cs typeface="Pacifico"/>
              <a:sym typeface="Pacifico"/>
            </a:endParaRPr>
          </a:p>
        </p:txBody>
      </p:sp>
      <p:sp>
        <p:nvSpPr>
          <p:cNvPr id="103" name="Google Shape;103;p25"/>
          <p:cNvSpPr txBox="1"/>
          <p:nvPr/>
        </p:nvSpPr>
        <p:spPr>
          <a:xfrm>
            <a:off x="5748600" y="74425"/>
            <a:ext cx="35235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Pacifico"/>
                <a:ea typeface="Pacifico"/>
                <a:cs typeface="Pacifico"/>
                <a:sym typeface="Pacifico"/>
              </a:rPr>
              <a:t>				</a:t>
            </a:r>
            <a:endParaRPr sz="1200">
              <a:solidFill>
                <a:schemeClr val="dk1"/>
              </a:solidFill>
              <a:latin typeface="Pacifico"/>
              <a:ea typeface="Pacifico"/>
              <a:cs typeface="Pacifico"/>
              <a:sym typeface="Pacifico"/>
            </a:endParaRPr>
          </a:p>
          <a:p>
            <a:pPr indent="0" lvl="0" marL="0" rtl="0" algn="l">
              <a:spcBef>
                <a:spcPts val="0"/>
              </a:spcBef>
              <a:spcAft>
                <a:spcPts val="0"/>
              </a:spcAft>
              <a:buNone/>
            </a:pPr>
            <a:r>
              <a:t/>
            </a:r>
            <a:endParaRPr sz="1700">
              <a:solidFill>
                <a:schemeClr val="dk1"/>
              </a:solidFill>
              <a:latin typeface="Pacifico"/>
              <a:ea typeface="Pacifico"/>
              <a:cs typeface="Pacifico"/>
              <a:sym typeface="Pacifico"/>
            </a:endParaRPr>
          </a:p>
        </p:txBody>
      </p:sp>
      <p:sp>
        <p:nvSpPr>
          <p:cNvPr id="104" name="Google Shape;104;p25"/>
          <p:cNvSpPr txBox="1"/>
          <p:nvPr/>
        </p:nvSpPr>
        <p:spPr>
          <a:xfrm>
            <a:off x="6666900" y="0"/>
            <a:ext cx="26052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Computer Engineering</a:t>
            </a:r>
            <a:endParaRPr b="1">
              <a:solidFill>
                <a:schemeClr val="dk1"/>
              </a:solidFill>
            </a:endParaRPr>
          </a:p>
          <a:p>
            <a:pPr indent="0" lvl="0" marL="0" rtl="0" algn="l">
              <a:spcBef>
                <a:spcPts val="0"/>
              </a:spcBef>
              <a:spcAft>
                <a:spcPts val="0"/>
              </a:spcAft>
              <a:buNone/>
            </a:pPr>
            <a:r>
              <a:rPr lang="en" sz="1200">
                <a:solidFill>
                  <a:schemeClr val="dk1"/>
                </a:solidFill>
              </a:rPr>
              <a:t>Melanie Fuhrmann</a:t>
            </a:r>
            <a:endParaRPr sz="1200">
              <a:solidFill>
                <a:schemeClr val="dk1"/>
              </a:solidFill>
            </a:endParaRPr>
          </a:p>
          <a:p>
            <a:pPr indent="0" lvl="0" marL="0" rtl="0" algn="l">
              <a:spcBef>
                <a:spcPts val="0"/>
              </a:spcBef>
              <a:spcAft>
                <a:spcPts val="0"/>
              </a:spcAft>
              <a:buNone/>
            </a:pPr>
            <a:r>
              <a:rPr lang="en" sz="1200">
                <a:solidFill>
                  <a:schemeClr val="dk1"/>
                </a:solidFill>
              </a:rPr>
              <a:t>Nathan Paskach</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Cyber Security Engineering</a:t>
            </a:r>
            <a:endParaRPr b="1">
              <a:solidFill>
                <a:schemeClr val="dk1"/>
              </a:solidFill>
            </a:endParaRPr>
          </a:p>
          <a:p>
            <a:pPr indent="0" lvl="0" marL="0" rtl="0" algn="l">
              <a:spcBef>
                <a:spcPts val="0"/>
              </a:spcBef>
              <a:spcAft>
                <a:spcPts val="0"/>
              </a:spcAft>
              <a:buNone/>
            </a:pPr>
            <a:r>
              <a:rPr lang="en" sz="1200">
                <a:solidFill>
                  <a:schemeClr val="dk1"/>
                </a:solidFill>
              </a:rPr>
              <a:t>Isabella Leicht</a:t>
            </a:r>
            <a:endParaRPr sz="1200">
              <a:solidFill>
                <a:schemeClr val="dk1"/>
              </a:solidFill>
            </a:endParaRPr>
          </a:p>
          <a:p>
            <a:pPr indent="0" lvl="0" marL="0" rtl="0" algn="l">
              <a:spcBef>
                <a:spcPts val="0"/>
              </a:spcBef>
              <a:spcAft>
                <a:spcPts val="0"/>
              </a:spcAft>
              <a:buNone/>
            </a:pPr>
            <a:r>
              <a:rPr lang="en" sz="1200">
                <a:solidFill>
                  <a:schemeClr val="dk1"/>
                </a:solidFill>
              </a:rPr>
              <a:t>Adan Maher</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Electrical Engineering</a:t>
            </a:r>
            <a:endParaRPr b="1">
              <a:solidFill>
                <a:schemeClr val="dk1"/>
              </a:solidFill>
            </a:endParaRPr>
          </a:p>
          <a:p>
            <a:pPr indent="0" lvl="0" marL="0" rtl="0" algn="l">
              <a:spcBef>
                <a:spcPts val="0"/>
              </a:spcBef>
              <a:spcAft>
                <a:spcPts val="0"/>
              </a:spcAft>
              <a:buNone/>
            </a:pPr>
            <a:r>
              <a:rPr lang="en" sz="1200">
                <a:solidFill>
                  <a:schemeClr val="dk1"/>
                </a:solidFill>
              </a:rPr>
              <a:t>Sarah Degen</a:t>
            </a:r>
            <a:endParaRPr sz="1200">
              <a:solidFill>
                <a:schemeClr val="dk1"/>
              </a:solidFill>
            </a:endParaRPr>
          </a:p>
          <a:p>
            <a:pPr indent="0" lvl="0" marL="0" rtl="0" algn="l">
              <a:spcBef>
                <a:spcPts val="0"/>
              </a:spcBef>
              <a:spcAft>
                <a:spcPts val="0"/>
              </a:spcAft>
              <a:buNone/>
            </a:pPr>
            <a:r>
              <a:rPr lang="en" sz="1200">
                <a:solidFill>
                  <a:schemeClr val="dk1"/>
                </a:solidFill>
              </a:rPr>
              <a:t>Brandon Mauss</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b="1" lang="en">
                <a:solidFill>
                  <a:schemeClr val="dk1"/>
                </a:solidFill>
              </a:rPr>
              <a:t>Software Engineering</a:t>
            </a:r>
            <a:endParaRPr b="1">
              <a:solidFill>
                <a:schemeClr val="dk1"/>
              </a:solidFill>
            </a:endParaRPr>
          </a:p>
          <a:p>
            <a:pPr indent="0" lvl="0" marL="0" rtl="0" algn="l">
              <a:spcBef>
                <a:spcPts val="0"/>
              </a:spcBef>
              <a:spcAft>
                <a:spcPts val="0"/>
              </a:spcAft>
              <a:buNone/>
            </a:pPr>
            <a:r>
              <a:rPr lang="en" sz="1200">
                <a:solidFill>
                  <a:schemeClr val="dk1"/>
                </a:solidFill>
              </a:rPr>
              <a:t>Jack Croghan</a:t>
            </a:r>
            <a:endParaRPr b="1">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34"/>
          <p:cNvPicPr preferRelativeResize="0"/>
          <p:nvPr/>
        </p:nvPicPr>
        <p:blipFill>
          <a:blip r:embed="rId3">
            <a:alphaModFix/>
          </a:blip>
          <a:stretch>
            <a:fillRect/>
          </a:stretch>
        </p:blipFill>
        <p:spPr>
          <a:xfrm>
            <a:off x="1480250" y="916000"/>
            <a:ext cx="6183501" cy="4166624"/>
          </a:xfrm>
          <a:prstGeom prst="rect">
            <a:avLst/>
          </a:prstGeom>
          <a:noFill/>
          <a:ln>
            <a:noFill/>
          </a:ln>
        </p:spPr>
      </p:pic>
      <p:sp>
        <p:nvSpPr>
          <p:cNvPr id="204" name="Google Shape;204;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Circuit Design</a:t>
            </a:r>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Circuit Board</a:t>
            </a:r>
            <a:endParaRPr>
              <a:solidFill>
                <a:schemeClr val="lt1"/>
              </a:solidFill>
            </a:endParaRPr>
          </a:p>
        </p:txBody>
      </p:sp>
      <p:pic>
        <p:nvPicPr>
          <p:cNvPr id="210" name="Google Shape;210;p35"/>
          <p:cNvPicPr preferRelativeResize="0"/>
          <p:nvPr/>
        </p:nvPicPr>
        <p:blipFill rotWithShape="1">
          <a:blip r:embed="rId3">
            <a:alphaModFix/>
          </a:blip>
          <a:srcRect b="26000" l="8060" r="17446" t="4866"/>
          <a:stretch/>
        </p:blipFill>
        <p:spPr>
          <a:xfrm rot="5400000">
            <a:off x="2903720" y="-109021"/>
            <a:ext cx="4333048" cy="53615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6"/>
          <p:cNvSpPr txBox="1"/>
          <p:nvPr/>
        </p:nvSpPr>
        <p:spPr>
          <a:xfrm>
            <a:off x="801150" y="1257825"/>
            <a:ext cx="1015500" cy="36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lt1"/>
              </a:solidFill>
            </a:endParaRPr>
          </a:p>
        </p:txBody>
      </p:sp>
      <p:sp>
        <p:nvSpPr>
          <p:cNvPr id="216" name="Google Shape;216;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Feeding Mechanism</a:t>
            </a:r>
            <a:endParaRPr>
              <a:solidFill>
                <a:schemeClr val="lt1"/>
              </a:solidFill>
            </a:endParaRPr>
          </a:p>
        </p:txBody>
      </p:sp>
      <p:pic>
        <p:nvPicPr>
          <p:cNvPr id="217" name="Google Shape;217;p36"/>
          <p:cNvPicPr preferRelativeResize="0"/>
          <p:nvPr/>
        </p:nvPicPr>
        <p:blipFill rotWithShape="1">
          <a:blip r:embed="rId3">
            <a:alphaModFix/>
          </a:blip>
          <a:srcRect b="20344" l="0" r="0" t="24656"/>
          <a:stretch/>
        </p:blipFill>
        <p:spPr>
          <a:xfrm rot="5400000">
            <a:off x="4380870" y="1588928"/>
            <a:ext cx="4765225" cy="1965627"/>
          </a:xfrm>
          <a:prstGeom prst="rect">
            <a:avLst/>
          </a:prstGeom>
          <a:noFill/>
          <a:ln>
            <a:noFill/>
          </a:ln>
        </p:spPr>
      </p:pic>
      <p:pic>
        <p:nvPicPr>
          <p:cNvPr id="218" name="Google Shape;218;p36"/>
          <p:cNvPicPr preferRelativeResize="0"/>
          <p:nvPr/>
        </p:nvPicPr>
        <p:blipFill>
          <a:blip r:embed="rId4">
            <a:alphaModFix/>
          </a:blip>
          <a:stretch>
            <a:fillRect/>
          </a:stretch>
        </p:blipFill>
        <p:spPr>
          <a:xfrm>
            <a:off x="1273025" y="1313662"/>
            <a:ext cx="3825577" cy="2869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224" name="Google Shape;224;p37" title="PXL_20230418_1507489643.mp4">
            <a:hlinkClick r:id="rId3"/>
          </p:cNvPr>
          <p:cNvPicPr preferRelativeResize="0"/>
          <p:nvPr/>
        </p:nvPicPr>
        <p:blipFill>
          <a:blip r:embed="rId4">
            <a:alphaModFix/>
          </a:blip>
          <a:stretch>
            <a:fillRect/>
          </a:stretch>
        </p:blipFill>
        <p:spPr>
          <a:xfrm>
            <a:off x="1807000" y="318950"/>
            <a:ext cx="6007475" cy="4505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8"/>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pic>
        <p:nvPicPr>
          <p:cNvPr id="230" name="Google Shape;230;p38" title="Feedingshortened.mp4">
            <a:hlinkClick r:id="rId3"/>
          </p:cNvPr>
          <p:cNvPicPr preferRelativeResize="0"/>
          <p:nvPr/>
        </p:nvPicPr>
        <p:blipFill>
          <a:blip r:embed="rId4">
            <a:alphaModFix/>
          </a:blip>
          <a:stretch>
            <a:fillRect/>
          </a:stretch>
        </p:blipFill>
        <p:spPr>
          <a:xfrm>
            <a:off x="1471525" y="857250"/>
            <a:ext cx="6200950" cy="3429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39"/>
          <p:cNvPicPr preferRelativeResize="0"/>
          <p:nvPr/>
        </p:nvPicPr>
        <p:blipFill>
          <a:blip r:embed="rId3">
            <a:alphaModFix/>
          </a:blip>
          <a:stretch>
            <a:fillRect/>
          </a:stretch>
        </p:blipFill>
        <p:spPr>
          <a:xfrm>
            <a:off x="6774750" y="2275400"/>
            <a:ext cx="2288450" cy="2806675"/>
          </a:xfrm>
          <a:prstGeom prst="rect">
            <a:avLst/>
          </a:prstGeom>
          <a:noFill/>
          <a:ln>
            <a:noFill/>
          </a:ln>
        </p:spPr>
      </p:pic>
      <p:sp>
        <p:nvSpPr>
          <p:cNvPr id="236" name="Google Shape;236;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Key Contributions</a:t>
            </a:r>
            <a:endParaRPr>
              <a:solidFill>
                <a:schemeClr val="lt1"/>
              </a:solidFill>
            </a:endParaRPr>
          </a:p>
        </p:txBody>
      </p:sp>
      <p:sp>
        <p:nvSpPr>
          <p:cNvPr id="237" name="Google Shape;237;p39"/>
          <p:cNvSpPr txBox="1"/>
          <p:nvPr>
            <p:ph idx="1" type="body"/>
          </p:nvPr>
        </p:nvSpPr>
        <p:spPr>
          <a:xfrm>
            <a:off x="311700" y="1131100"/>
            <a:ext cx="8520600" cy="34164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None/>
            </a:pPr>
            <a:r>
              <a:rPr b="1" lang="en" sz="1400">
                <a:solidFill>
                  <a:schemeClr val="lt1"/>
                </a:solidFill>
              </a:rPr>
              <a:t>Computer Engineering</a:t>
            </a:r>
            <a:endParaRPr b="1" sz="1400">
              <a:solidFill>
                <a:schemeClr val="lt1"/>
              </a:solidFill>
            </a:endParaRPr>
          </a:p>
          <a:p>
            <a:pPr indent="-342900" lvl="0" marL="457200" rtl="0" algn="l">
              <a:lnSpc>
                <a:spcPct val="100000"/>
              </a:lnSpc>
              <a:spcBef>
                <a:spcPts val="0"/>
              </a:spcBef>
              <a:spcAft>
                <a:spcPts val="0"/>
              </a:spcAft>
              <a:buClr>
                <a:srgbClr val="B7B7B7"/>
              </a:buClr>
              <a:buSzPts val="1800"/>
              <a:buChar char="●"/>
            </a:pPr>
            <a:r>
              <a:rPr lang="en" sz="1200">
                <a:solidFill>
                  <a:schemeClr val="lt1"/>
                </a:solidFill>
              </a:rPr>
              <a:t>Melanie Fuhrmann - UI</a:t>
            </a:r>
            <a:endParaRPr sz="1200">
              <a:solidFill>
                <a:schemeClr val="lt1"/>
              </a:solidFill>
            </a:endParaRPr>
          </a:p>
          <a:p>
            <a:pPr indent="-342900" lvl="0" marL="457200" rtl="0" algn="l">
              <a:lnSpc>
                <a:spcPct val="100000"/>
              </a:lnSpc>
              <a:spcBef>
                <a:spcPts val="0"/>
              </a:spcBef>
              <a:spcAft>
                <a:spcPts val="0"/>
              </a:spcAft>
              <a:buClr>
                <a:srgbClr val="B7B7B7"/>
              </a:buClr>
              <a:buSzPts val="1800"/>
              <a:buChar char="●"/>
            </a:pPr>
            <a:r>
              <a:rPr lang="en" sz="1200">
                <a:solidFill>
                  <a:schemeClr val="lt1"/>
                </a:solidFill>
              </a:rPr>
              <a:t>Nathan Paskach - Circuit Design and Firmware</a:t>
            </a:r>
            <a:endParaRPr b="1" sz="1400">
              <a:solidFill>
                <a:schemeClr val="lt1"/>
              </a:solidFill>
            </a:endParaRPr>
          </a:p>
          <a:p>
            <a:pPr indent="0" lvl="0" marL="457200" rtl="0" algn="l">
              <a:lnSpc>
                <a:spcPct val="100000"/>
              </a:lnSpc>
              <a:spcBef>
                <a:spcPts val="0"/>
              </a:spcBef>
              <a:spcAft>
                <a:spcPts val="0"/>
              </a:spcAft>
              <a:buNone/>
            </a:pPr>
            <a:r>
              <a:t/>
            </a:r>
            <a:endParaRPr b="1" sz="1400">
              <a:solidFill>
                <a:schemeClr val="lt1"/>
              </a:solidFill>
            </a:endParaRPr>
          </a:p>
          <a:p>
            <a:pPr indent="0" lvl="0" marL="0" rtl="0" algn="l">
              <a:lnSpc>
                <a:spcPct val="100000"/>
              </a:lnSpc>
              <a:spcBef>
                <a:spcPts val="0"/>
              </a:spcBef>
              <a:spcAft>
                <a:spcPts val="0"/>
              </a:spcAft>
              <a:buNone/>
            </a:pPr>
            <a:r>
              <a:rPr b="1" lang="en" sz="1400">
                <a:solidFill>
                  <a:schemeClr val="lt1"/>
                </a:solidFill>
              </a:rPr>
              <a:t>Cyber Security Engineering</a:t>
            </a:r>
            <a:endParaRPr b="1" sz="1400">
              <a:solidFill>
                <a:schemeClr val="lt1"/>
              </a:solidFill>
            </a:endParaRPr>
          </a:p>
          <a:p>
            <a:pPr indent="-342900" lvl="0" marL="457200" rtl="0" algn="l">
              <a:lnSpc>
                <a:spcPct val="100000"/>
              </a:lnSpc>
              <a:spcBef>
                <a:spcPts val="0"/>
              </a:spcBef>
              <a:spcAft>
                <a:spcPts val="0"/>
              </a:spcAft>
              <a:buClr>
                <a:srgbClr val="B7B7B7"/>
              </a:buClr>
              <a:buSzPts val="1800"/>
              <a:buChar char="●"/>
            </a:pPr>
            <a:r>
              <a:rPr lang="en" sz="1200">
                <a:solidFill>
                  <a:schemeClr val="lt1"/>
                </a:solidFill>
              </a:rPr>
              <a:t>Isabella Leicht – Backend Analysis, Server Setup/Securing</a:t>
            </a:r>
            <a:endParaRPr sz="1200">
              <a:solidFill>
                <a:schemeClr val="lt1"/>
              </a:solidFill>
            </a:endParaRPr>
          </a:p>
          <a:p>
            <a:pPr indent="-342900" lvl="0" marL="457200" rtl="0" algn="l">
              <a:lnSpc>
                <a:spcPct val="100000"/>
              </a:lnSpc>
              <a:spcBef>
                <a:spcPts val="0"/>
              </a:spcBef>
              <a:spcAft>
                <a:spcPts val="0"/>
              </a:spcAft>
              <a:buClr>
                <a:srgbClr val="B7B7B7"/>
              </a:buClr>
              <a:buSzPts val="1800"/>
              <a:buChar char="●"/>
            </a:pPr>
            <a:r>
              <a:rPr lang="en" sz="1200">
                <a:solidFill>
                  <a:schemeClr val="lt1"/>
                </a:solidFill>
              </a:rPr>
              <a:t>Adan Maher – Frontend Analysis, Team Documentation </a:t>
            </a:r>
            <a:endParaRPr b="1" sz="1400">
              <a:solidFill>
                <a:schemeClr val="lt1"/>
              </a:solidFill>
            </a:endParaRPr>
          </a:p>
          <a:p>
            <a:pPr indent="0" lvl="0" marL="457200" rtl="0" algn="l">
              <a:lnSpc>
                <a:spcPct val="100000"/>
              </a:lnSpc>
              <a:spcBef>
                <a:spcPts val="0"/>
              </a:spcBef>
              <a:spcAft>
                <a:spcPts val="0"/>
              </a:spcAft>
              <a:buNone/>
            </a:pPr>
            <a:r>
              <a:t/>
            </a:r>
            <a:endParaRPr b="1" sz="1400">
              <a:solidFill>
                <a:schemeClr val="lt1"/>
              </a:solidFill>
            </a:endParaRPr>
          </a:p>
          <a:p>
            <a:pPr indent="0" lvl="0" marL="0" rtl="0" algn="l">
              <a:lnSpc>
                <a:spcPct val="100000"/>
              </a:lnSpc>
              <a:spcBef>
                <a:spcPts val="0"/>
              </a:spcBef>
              <a:spcAft>
                <a:spcPts val="0"/>
              </a:spcAft>
              <a:buNone/>
            </a:pPr>
            <a:r>
              <a:rPr b="1" lang="en" sz="1400">
                <a:solidFill>
                  <a:schemeClr val="lt1"/>
                </a:solidFill>
              </a:rPr>
              <a:t>Electrical Engineering</a:t>
            </a:r>
            <a:endParaRPr b="1" sz="1400">
              <a:solidFill>
                <a:schemeClr val="lt1"/>
              </a:solidFill>
            </a:endParaRPr>
          </a:p>
          <a:p>
            <a:pPr indent="-342900" lvl="0" marL="457200" rtl="0" algn="l">
              <a:lnSpc>
                <a:spcPct val="100000"/>
              </a:lnSpc>
              <a:spcBef>
                <a:spcPts val="0"/>
              </a:spcBef>
              <a:spcAft>
                <a:spcPts val="0"/>
              </a:spcAft>
              <a:buClr>
                <a:srgbClr val="B7B7B7"/>
              </a:buClr>
              <a:buSzPts val="1800"/>
              <a:buChar char="●"/>
            </a:pPr>
            <a:r>
              <a:rPr lang="en" sz="1200">
                <a:solidFill>
                  <a:schemeClr val="lt1"/>
                </a:solidFill>
              </a:rPr>
              <a:t>Sarah Degen - Helping on feeder design ideas, Documentation</a:t>
            </a:r>
            <a:endParaRPr sz="1200">
              <a:solidFill>
                <a:schemeClr val="lt1"/>
              </a:solidFill>
            </a:endParaRPr>
          </a:p>
          <a:p>
            <a:pPr indent="-342900" lvl="0" marL="457200" rtl="0" algn="l">
              <a:lnSpc>
                <a:spcPct val="100000"/>
              </a:lnSpc>
              <a:spcBef>
                <a:spcPts val="0"/>
              </a:spcBef>
              <a:spcAft>
                <a:spcPts val="0"/>
              </a:spcAft>
              <a:buClr>
                <a:srgbClr val="B7B7B7"/>
              </a:buClr>
              <a:buSzPts val="1800"/>
              <a:buChar char="●"/>
            </a:pPr>
            <a:r>
              <a:rPr lang="en" sz="1200">
                <a:solidFill>
                  <a:schemeClr val="lt1"/>
                </a:solidFill>
              </a:rPr>
              <a:t>Brandon Mauss - 3D Modeling</a:t>
            </a:r>
            <a:endParaRPr sz="1200">
              <a:solidFill>
                <a:schemeClr val="lt1"/>
              </a:solidFill>
            </a:endParaRPr>
          </a:p>
          <a:p>
            <a:pPr indent="0" lvl="0" marL="457200" rtl="0" algn="l">
              <a:lnSpc>
                <a:spcPct val="100000"/>
              </a:lnSpc>
              <a:spcBef>
                <a:spcPts val="0"/>
              </a:spcBef>
              <a:spcAft>
                <a:spcPts val="0"/>
              </a:spcAft>
              <a:buNone/>
            </a:pPr>
            <a:r>
              <a:t/>
            </a:r>
            <a:endParaRPr sz="1200">
              <a:solidFill>
                <a:schemeClr val="lt1"/>
              </a:solidFill>
            </a:endParaRPr>
          </a:p>
          <a:p>
            <a:pPr indent="0" lvl="0" marL="0" rtl="0" algn="l">
              <a:lnSpc>
                <a:spcPct val="100000"/>
              </a:lnSpc>
              <a:spcBef>
                <a:spcPts val="0"/>
              </a:spcBef>
              <a:spcAft>
                <a:spcPts val="0"/>
              </a:spcAft>
              <a:buNone/>
            </a:pPr>
            <a:r>
              <a:rPr b="1" lang="en" sz="1400">
                <a:solidFill>
                  <a:schemeClr val="lt1"/>
                </a:solidFill>
              </a:rPr>
              <a:t>Software Engineering</a:t>
            </a:r>
            <a:endParaRPr b="1" sz="1400">
              <a:solidFill>
                <a:schemeClr val="lt1"/>
              </a:solidFill>
            </a:endParaRPr>
          </a:p>
          <a:p>
            <a:pPr indent="-342900" lvl="0" marL="457200" rtl="0" algn="l">
              <a:lnSpc>
                <a:spcPct val="100000"/>
              </a:lnSpc>
              <a:spcBef>
                <a:spcPts val="0"/>
              </a:spcBef>
              <a:spcAft>
                <a:spcPts val="0"/>
              </a:spcAft>
              <a:buClr>
                <a:srgbClr val="B7B7B7"/>
              </a:buClr>
              <a:buSzPts val="1800"/>
              <a:buChar char="●"/>
            </a:pPr>
            <a:r>
              <a:rPr lang="en" sz="1200">
                <a:solidFill>
                  <a:schemeClr val="lt1"/>
                </a:solidFill>
              </a:rPr>
              <a:t>Jack Croghan - Backend Implementation</a:t>
            </a:r>
            <a:endParaRPr>
              <a:solidFill>
                <a:srgbClr val="B7B7B7"/>
              </a:solidFill>
            </a:endParaRPr>
          </a:p>
        </p:txBody>
      </p:sp>
      <p:pic>
        <p:nvPicPr>
          <p:cNvPr id="238" name="Google Shape;238;p39"/>
          <p:cNvPicPr preferRelativeResize="0"/>
          <p:nvPr/>
        </p:nvPicPr>
        <p:blipFill>
          <a:blip r:embed="rId4">
            <a:alphaModFix/>
          </a:blip>
          <a:stretch>
            <a:fillRect/>
          </a:stretch>
        </p:blipFill>
        <p:spPr>
          <a:xfrm>
            <a:off x="5169376" y="130725"/>
            <a:ext cx="3415574" cy="2277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40"/>
          <p:cNvPicPr preferRelativeResize="0"/>
          <p:nvPr/>
        </p:nvPicPr>
        <p:blipFill rotWithShape="1">
          <a:blip r:embed="rId3">
            <a:alphaModFix/>
          </a:blip>
          <a:srcRect b="11582" l="0" r="0" t="34944"/>
          <a:stretch/>
        </p:blipFill>
        <p:spPr>
          <a:xfrm>
            <a:off x="3208100" y="1143000"/>
            <a:ext cx="2409175" cy="2167125"/>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pic>
      <p:sp>
        <p:nvSpPr>
          <p:cNvPr id="244" name="Google Shape;244;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Challenges 												Solutions</a:t>
            </a:r>
            <a:endParaRPr>
              <a:solidFill>
                <a:schemeClr val="lt1"/>
              </a:solidFill>
            </a:endParaRPr>
          </a:p>
        </p:txBody>
      </p:sp>
      <p:sp>
        <p:nvSpPr>
          <p:cNvPr id="245" name="Google Shape;245;p40"/>
          <p:cNvSpPr txBox="1"/>
          <p:nvPr>
            <p:ph idx="1" type="body"/>
          </p:nvPr>
        </p:nvSpPr>
        <p:spPr>
          <a:xfrm>
            <a:off x="311700" y="1152475"/>
            <a:ext cx="32151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lt1"/>
              </a:buClr>
              <a:buSzPts val="1400"/>
              <a:buChar char="●"/>
            </a:pPr>
            <a:r>
              <a:rPr lang="en">
                <a:solidFill>
                  <a:schemeClr val="lt1"/>
                </a:solidFill>
              </a:rPr>
              <a:t>Apple Issues</a:t>
            </a:r>
            <a:endParaRPr>
              <a:solidFill>
                <a:schemeClr val="lt1"/>
              </a:solidFill>
            </a:endParaRPr>
          </a:p>
          <a:p>
            <a:pPr indent="-304800" lvl="1" marL="914400" rtl="0" algn="l">
              <a:spcBef>
                <a:spcPts val="0"/>
              </a:spcBef>
              <a:spcAft>
                <a:spcPts val="0"/>
              </a:spcAft>
              <a:buClr>
                <a:schemeClr val="lt1"/>
              </a:buClr>
              <a:buSzPts val="1200"/>
              <a:buChar char="○"/>
            </a:pPr>
            <a:r>
              <a:rPr lang="en">
                <a:solidFill>
                  <a:schemeClr val="lt1"/>
                </a:solidFill>
              </a:rPr>
              <a:t>XCode unresolvable errors</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Connecting frontend and backend</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AC Power supply</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Food getting </a:t>
            </a:r>
            <a:r>
              <a:rPr lang="en">
                <a:solidFill>
                  <a:schemeClr val="lt1"/>
                </a:solidFill>
              </a:rPr>
              <a:t>stuck</a:t>
            </a:r>
            <a:r>
              <a:rPr lang="en">
                <a:solidFill>
                  <a:schemeClr val="lt1"/>
                </a:solidFill>
              </a:rPr>
              <a:t> in hopper</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Server Errors</a:t>
            </a:r>
            <a:endParaRPr>
              <a:solidFill>
                <a:schemeClr val="lt1"/>
              </a:solidFill>
            </a:endParaRPr>
          </a:p>
          <a:p>
            <a:pPr indent="0" lvl="0" marL="457200" rtl="0" algn="l">
              <a:spcBef>
                <a:spcPts val="1200"/>
              </a:spcBef>
              <a:spcAft>
                <a:spcPts val="1200"/>
              </a:spcAft>
              <a:buNone/>
            </a:pPr>
            <a:r>
              <a:t/>
            </a:r>
            <a:endParaRPr>
              <a:solidFill>
                <a:schemeClr val="lt1"/>
              </a:solidFill>
            </a:endParaRPr>
          </a:p>
        </p:txBody>
      </p:sp>
      <p:sp>
        <p:nvSpPr>
          <p:cNvPr id="246" name="Google Shape;246;p40"/>
          <p:cNvSpPr txBox="1"/>
          <p:nvPr>
            <p:ph idx="2" type="body"/>
          </p:nvPr>
        </p:nvSpPr>
        <p:spPr>
          <a:xfrm>
            <a:off x="5860175" y="1017725"/>
            <a:ext cx="32151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lt1"/>
              </a:buClr>
              <a:buSzPts val="1400"/>
              <a:buChar char="●"/>
            </a:pPr>
            <a:r>
              <a:rPr lang="en">
                <a:solidFill>
                  <a:schemeClr val="lt1"/>
                </a:solidFill>
              </a:rPr>
              <a:t>Scrap iOS</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Put the backend on a centralized location to allow the instance to not rely on an </a:t>
            </a:r>
            <a:r>
              <a:rPr lang="en">
                <a:solidFill>
                  <a:schemeClr val="lt1"/>
                </a:solidFill>
              </a:rPr>
              <a:t>individual</a:t>
            </a:r>
            <a:r>
              <a:rPr lang="en">
                <a:solidFill>
                  <a:schemeClr val="lt1"/>
                </a:solidFill>
              </a:rPr>
              <a:t> device</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Add rectifier </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Change the size for the hopper hole</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Work through the errors</a:t>
            </a:r>
            <a:endParaRPr>
              <a:solidFill>
                <a:schemeClr val="lt1"/>
              </a:solidFill>
            </a:endParaRPr>
          </a:p>
        </p:txBody>
      </p:sp>
      <p:sp>
        <p:nvSpPr>
          <p:cNvPr id="247" name="Google Shape;247;p40"/>
          <p:cNvSpPr/>
          <p:nvPr/>
        </p:nvSpPr>
        <p:spPr>
          <a:xfrm>
            <a:off x="3401600" y="3310125"/>
            <a:ext cx="2409300" cy="1056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41"/>
          <p:cNvPicPr preferRelativeResize="0"/>
          <p:nvPr/>
        </p:nvPicPr>
        <p:blipFill>
          <a:blip r:embed="rId3">
            <a:alphaModFix/>
          </a:blip>
          <a:stretch>
            <a:fillRect/>
          </a:stretch>
        </p:blipFill>
        <p:spPr>
          <a:xfrm>
            <a:off x="676800" y="3035300"/>
            <a:ext cx="3645401" cy="2051050"/>
          </a:xfrm>
          <a:prstGeom prst="rect">
            <a:avLst/>
          </a:prstGeom>
          <a:noFill/>
          <a:ln>
            <a:noFill/>
          </a:ln>
        </p:spPr>
      </p:pic>
      <p:pic>
        <p:nvPicPr>
          <p:cNvPr id="253" name="Google Shape;253;p41"/>
          <p:cNvPicPr preferRelativeResize="0"/>
          <p:nvPr/>
        </p:nvPicPr>
        <p:blipFill>
          <a:blip r:embed="rId4">
            <a:alphaModFix/>
          </a:blip>
          <a:stretch>
            <a:fillRect/>
          </a:stretch>
        </p:blipFill>
        <p:spPr>
          <a:xfrm>
            <a:off x="4851424" y="3177075"/>
            <a:ext cx="2946374" cy="1966425"/>
          </a:xfrm>
          <a:prstGeom prst="rect">
            <a:avLst/>
          </a:prstGeom>
          <a:noFill/>
          <a:ln>
            <a:noFill/>
          </a:ln>
        </p:spPr>
      </p:pic>
      <p:sp>
        <p:nvSpPr>
          <p:cNvPr id="254" name="Google Shape;254;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Next possible steps</a:t>
            </a:r>
            <a:endParaRPr>
              <a:solidFill>
                <a:schemeClr val="lt1"/>
              </a:solidFill>
            </a:endParaRPr>
          </a:p>
        </p:txBody>
      </p:sp>
      <p:sp>
        <p:nvSpPr>
          <p:cNvPr id="255" name="Google Shape;255;p4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rPr lang="en" sz="1600">
                <a:solidFill>
                  <a:schemeClr val="lt1"/>
                </a:solidFill>
              </a:rPr>
              <a:t>Mechanism</a:t>
            </a:r>
            <a:endParaRPr sz="1600">
              <a:solidFill>
                <a:schemeClr val="lt1"/>
              </a:solidFill>
            </a:endParaRPr>
          </a:p>
          <a:p>
            <a:pPr indent="-317500" lvl="0" marL="457200" rtl="0" algn="l">
              <a:spcBef>
                <a:spcPts val="1200"/>
              </a:spcBef>
              <a:spcAft>
                <a:spcPts val="0"/>
              </a:spcAft>
              <a:buClr>
                <a:schemeClr val="lt1"/>
              </a:buClr>
              <a:buSzPts val="1400"/>
              <a:buChar char="●"/>
            </a:pPr>
            <a:r>
              <a:rPr lang="en">
                <a:solidFill>
                  <a:schemeClr val="lt1"/>
                </a:solidFill>
              </a:rPr>
              <a:t>Make devices for other fish tank designs</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Have larger devices for several types of food</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Have more sensors to detect quality of fish life</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Be able to live stream to check in on fish</a:t>
            </a:r>
            <a:endParaRPr>
              <a:solidFill>
                <a:schemeClr val="lt1"/>
              </a:solidFill>
            </a:endParaRPr>
          </a:p>
          <a:p>
            <a:pPr indent="0" lvl="0" marL="457200" rtl="0" algn="l">
              <a:spcBef>
                <a:spcPts val="1200"/>
              </a:spcBef>
              <a:spcAft>
                <a:spcPts val="0"/>
              </a:spcAft>
              <a:buNone/>
            </a:pPr>
            <a:r>
              <a:t/>
            </a:r>
            <a:endParaRPr>
              <a:solidFill>
                <a:schemeClr val="lt1"/>
              </a:solidFill>
            </a:endParaRPr>
          </a:p>
          <a:p>
            <a:pPr indent="0" lvl="0" marL="0" rtl="0" algn="l">
              <a:spcBef>
                <a:spcPts val="1200"/>
              </a:spcBef>
              <a:spcAft>
                <a:spcPts val="0"/>
              </a:spcAft>
              <a:buNone/>
            </a:pPr>
            <a:r>
              <a:t/>
            </a:r>
            <a:endParaRPr>
              <a:solidFill>
                <a:schemeClr val="lt1"/>
              </a:solidFill>
            </a:endParaRPr>
          </a:p>
          <a:p>
            <a:pPr indent="0" lvl="0" marL="0" rtl="0" algn="l">
              <a:spcBef>
                <a:spcPts val="1200"/>
              </a:spcBef>
              <a:spcAft>
                <a:spcPts val="1200"/>
              </a:spcAft>
              <a:buNone/>
            </a:pPr>
            <a:r>
              <a:t/>
            </a:r>
            <a:endParaRPr>
              <a:solidFill>
                <a:schemeClr val="lt1"/>
              </a:solidFill>
            </a:endParaRPr>
          </a:p>
        </p:txBody>
      </p:sp>
      <p:sp>
        <p:nvSpPr>
          <p:cNvPr id="256" name="Google Shape;256;p4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Clr>
                <a:schemeClr val="dk1"/>
              </a:buClr>
              <a:buSzPts val="1100"/>
              <a:buFont typeface="Arial"/>
              <a:buNone/>
            </a:pPr>
            <a:r>
              <a:rPr lang="en" sz="1600">
                <a:solidFill>
                  <a:schemeClr val="lt1"/>
                </a:solidFill>
              </a:rPr>
              <a:t>Software</a:t>
            </a:r>
            <a:endParaRPr sz="1600">
              <a:solidFill>
                <a:schemeClr val="lt1"/>
              </a:solidFill>
            </a:endParaRPr>
          </a:p>
          <a:p>
            <a:pPr indent="-317500" lvl="0" marL="457200" rtl="0" algn="l">
              <a:spcBef>
                <a:spcPts val="1200"/>
              </a:spcBef>
              <a:spcAft>
                <a:spcPts val="0"/>
              </a:spcAft>
              <a:buClr>
                <a:schemeClr val="lt1"/>
              </a:buClr>
              <a:buSzPts val="1400"/>
              <a:buChar char="●"/>
            </a:pPr>
            <a:r>
              <a:rPr lang="en">
                <a:solidFill>
                  <a:schemeClr val="lt1"/>
                </a:solidFill>
              </a:rPr>
              <a:t>Make the website have more functionality</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Create an iOS app</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Have a stronger server to handle more devices</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Make the software more stable between front and back end</a:t>
            </a:r>
            <a:endParaRPr>
              <a:solidFill>
                <a:schemeClr val="lt1"/>
              </a:solidFill>
            </a:endParaRPr>
          </a:p>
          <a:p>
            <a:pPr indent="0" lvl="0" marL="457200" rtl="0" algn="l">
              <a:spcBef>
                <a:spcPts val="1200"/>
              </a:spcBef>
              <a:spcAft>
                <a:spcPts val="1200"/>
              </a:spcAft>
              <a:buNone/>
            </a:pPr>
            <a:r>
              <a:t/>
            </a:r>
            <a:endParaRPr>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42"/>
          <p:cNvPicPr preferRelativeResize="0"/>
          <p:nvPr/>
        </p:nvPicPr>
        <p:blipFill>
          <a:blip r:embed="rId3">
            <a:alphaModFix/>
          </a:blip>
          <a:stretch>
            <a:fillRect/>
          </a:stretch>
        </p:blipFill>
        <p:spPr>
          <a:xfrm>
            <a:off x="4667575" y="2889350"/>
            <a:ext cx="3382550" cy="2254151"/>
          </a:xfrm>
          <a:prstGeom prst="rect">
            <a:avLst/>
          </a:prstGeom>
          <a:noFill/>
          <a:ln>
            <a:noFill/>
          </a:ln>
        </p:spPr>
      </p:pic>
      <p:pic>
        <p:nvPicPr>
          <p:cNvPr id="262" name="Google Shape;262;p42"/>
          <p:cNvPicPr preferRelativeResize="0"/>
          <p:nvPr/>
        </p:nvPicPr>
        <p:blipFill>
          <a:blip r:embed="rId4">
            <a:alphaModFix/>
          </a:blip>
          <a:stretch>
            <a:fillRect/>
          </a:stretch>
        </p:blipFill>
        <p:spPr>
          <a:xfrm>
            <a:off x="1140701" y="3189150"/>
            <a:ext cx="2601476" cy="1954350"/>
          </a:xfrm>
          <a:prstGeom prst="rect">
            <a:avLst/>
          </a:prstGeom>
          <a:noFill/>
          <a:ln>
            <a:noFill/>
          </a:ln>
        </p:spPr>
      </p:pic>
      <p:sp>
        <p:nvSpPr>
          <p:cNvPr id="263" name="Google Shape;263;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Conclusion</a:t>
            </a:r>
            <a:endParaRPr>
              <a:solidFill>
                <a:schemeClr val="lt1"/>
              </a:solidFill>
            </a:endParaRPr>
          </a:p>
        </p:txBody>
      </p:sp>
      <p:sp>
        <p:nvSpPr>
          <p:cNvPr id="264" name="Google Shape;264;p42"/>
          <p:cNvSpPr txBox="1"/>
          <p:nvPr>
            <p:ph idx="1" type="body"/>
          </p:nvPr>
        </p:nvSpPr>
        <p:spPr>
          <a:xfrm>
            <a:off x="311700" y="1125025"/>
            <a:ext cx="3999900" cy="34164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rPr lang="en" sz="1600">
                <a:solidFill>
                  <a:schemeClr val="lt1"/>
                </a:solidFill>
              </a:rPr>
              <a:t>Mechanism</a:t>
            </a:r>
            <a:endParaRPr>
              <a:solidFill>
                <a:schemeClr val="lt1"/>
              </a:solidFill>
            </a:endParaRPr>
          </a:p>
          <a:p>
            <a:pPr indent="-317500" lvl="0" marL="457200" rtl="0" algn="l">
              <a:spcBef>
                <a:spcPts val="1200"/>
              </a:spcBef>
              <a:spcAft>
                <a:spcPts val="0"/>
              </a:spcAft>
              <a:buClr>
                <a:schemeClr val="lt1"/>
              </a:buClr>
              <a:buSzPts val="1400"/>
              <a:buChar char="●"/>
            </a:pPr>
            <a:r>
              <a:rPr lang="en">
                <a:solidFill>
                  <a:schemeClr val="lt1"/>
                </a:solidFill>
              </a:rPr>
              <a:t>Firmware written</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Sensors have been calibrated</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Case parts printed</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Connected to the backend</a:t>
            </a:r>
            <a:endParaRPr>
              <a:solidFill>
                <a:schemeClr val="lt1"/>
              </a:solidFill>
            </a:endParaRPr>
          </a:p>
          <a:p>
            <a:pPr indent="0" lvl="0" marL="0" rtl="0" algn="l">
              <a:spcBef>
                <a:spcPts val="1200"/>
              </a:spcBef>
              <a:spcAft>
                <a:spcPts val="1200"/>
              </a:spcAft>
              <a:buNone/>
            </a:pPr>
            <a:r>
              <a:t/>
            </a:r>
            <a:endParaRPr>
              <a:solidFill>
                <a:schemeClr val="lt1"/>
              </a:solidFill>
            </a:endParaRPr>
          </a:p>
        </p:txBody>
      </p:sp>
      <p:sp>
        <p:nvSpPr>
          <p:cNvPr id="265" name="Google Shape;265;p42"/>
          <p:cNvSpPr txBox="1"/>
          <p:nvPr>
            <p:ph idx="2" type="body"/>
          </p:nvPr>
        </p:nvSpPr>
        <p:spPr>
          <a:xfrm>
            <a:off x="4832400" y="1125025"/>
            <a:ext cx="3999900" cy="34164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rPr lang="en" sz="1600">
                <a:solidFill>
                  <a:schemeClr val="lt1"/>
                </a:solidFill>
              </a:rPr>
              <a:t>Software</a:t>
            </a:r>
            <a:endParaRPr sz="1600">
              <a:solidFill>
                <a:schemeClr val="lt1"/>
              </a:solidFill>
            </a:endParaRPr>
          </a:p>
          <a:p>
            <a:pPr indent="-317500" lvl="0" marL="457200" rtl="0" algn="l">
              <a:spcBef>
                <a:spcPts val="1200"/>
              </a:spcBef>
              <a:spcAft>
                <a:spcPts val="0"/>
              </a:spcAft>
              <a:buClr>
                <a:schemeClr val="lt1"/>
              </a:buClr>
              <a:buSzPts val="1400"/>
              <a:buChar char="●"/>
            </a:pPr>
            <a:r>
              <a:rPr lang="en">
                <a:solidFill>
                  <a:schemeClr val="lt1"/>
                </a:solidFill>
              </a:rPr>
              <a:t>Backend served and accessible from the broader internet</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Backend API and authentication implemented</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Dashboard, Schedule, Settings, Create/Edit Schedule pages created</a:t>
            </a:r>
            <a:endParaRPr>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9" name="Shape 269"/>
        <p:cNvGrpSpPr/>
        <p:nvPr/>
      </p:nvGrpSpPr>
      <p:grpSpPr>
        <a:xfrm>
          <a:off x="0" y="0"/>
          <a:ext cx="0" cy="0"/>
          <a:chOff x="0" y="0"/>
          <a:chExt cx="0" cy="0"/>
        </a:xfrm>
      </p:grpSpPr>
      <p:sp>
        <p:nvSpPr>
          <p:cNvPr id="270" name="Google Shape;270;p4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lt1"/>
                </a:solidFill>
              </a:rPr>
              <a:t>Ours</a:t>
            </a:r>
            <a:br>
              <a:rPr lang="en">
                <a:solidFill>
                  <a:schemeClr val="lt1"/>
                </a:solidFill>
              </a:rPr>
            </a:br>
            <a:r>
              <a:rPr i="1" lang="en">
                <a:solidFill>
                  <a:schemeClr val="lt1"/>
                </a:solidFill>
              </a:rPr>
              <a:t>X</a:t>
            </a:r>
            <a:r>
              <a:rPr lang="en">
                <a:solidFill>
                  <a:schemeClr val="lt1"/>
                </a:solidFill>
              </a:rPr>
              <a:t> = # of feeder nodes</a:t>
            </a:r>
            <a:endParaRPr>
              <a:solidFill>
                <a:schemeClr val="lt1"/>
              </a:solidFill>
            </a:endParaRPr>
          </a:p>
          <a:p>
            <a:pPr indent="0" lvl="0" marL="0" rtl="0" algn="ctr">
              <a:spcBef>
                <a:spcPts val="1200"/>
              </a:spcBef>
              <a:spcAft>
                <a:spcPts val="0"/>
              </a:spcAft>
              <a:buNone/>
            </a:pPr>
            <a:r>
              <a:t/>
            </a:r>
            <a:endParaRPr i="1">
              <a:solidFill>
                <a:schemeClr val="lt1"/>
              </a:solidFill>
            </a:endParaRPr>
          </a:p>
          <a:p>
            <a:pPr indent="0" lvl="0" marL="0" rtl="0" algn="ctr">
              <a:spcBef>
                <a:spcPts val="1200"/>
              </a:spcBef>
              <a:spcAft>
                <a:spcPts val="0"/>
              </a:spcAft>
              <a:buNone/>
            </a:pPr>
            <a:r>
              <a:rPr i="1" lang="en">
                <a:solidFill>
                  <a:schemeClr val="lt1"/>
                </a:solidFill>
              </a:rPr>
              <a:t>X</a:t>
            </a:r>
            <a:r>
              <a:rPr lang="en">
                <a:solidFill>
                  <a:schemeClr val="lt1"/>
                </a:solidFill>
              </a:rPr>
              <a:t> = 1	</a:t>
            </a:r>
            <a:r>
              <a:rPr lang="en" u="sng">
                <a:solidFill>
                  <a:schemeClr val="lt1"/>
                </a:solidFill>
              </a:rPr>
              <a:t>	</a:t>
            </a:r>
            <a:r>
              <a:rPr lang="en">
                <a:solidFill>
                  <a:schemeClr val="lt1"/>
                </a:solidFill>
              </a:rPr>
              <a:t>: 	Unit price = ~$58.91</a:t>
            </a:r>
            <a:endParaRPr>
              <a:solidFill>
                <a:schemeClr val="lt1"/>
              </a:solidFill>
            </a:endParaRPr>
          </a:p>
          <a:p>
            <a:pPr indent="0" lvl="0" marL="0" rtl="0" algn="ctr">
              <a:spcBef>
                <a:spcPts val="1200"/>
              </a:spcBef>
              <a:spcAft>
                <a:spcPts val="0"/>
              </a:spcAft>
              <a:buNone/>
            </a:pPr>
            <a:r>
              <a:rPr i="1" lang="en">
                <a:solidFill>
                  <a:schemeClr val="lt1"/>
                </a:solidFill>
              </a:rPr>
              <a:t>X &gt;= 100	</a:t>
            </a:r>
            <a:r>
              <a:rPr lang="en">
                <a:solidFill>
                  <a:schemeClr val="lt1"/>
                </a:solidFill>
              </a:rPr>
              <a:t>:	</a:t>
            </a:r>
            <a:r>
              <a:rPr lang="en">
                <a:solidFill>
                  <a:schemeClr val="lt1"/>
                </a:solidFill>
              </a:rPr>
              <a:t>Unit</a:t>
            </a:r>
            <a:r>
              <a:rPr lang="en">
                <a:solidFill>
                  <a:schemeClr val="lt1"/>
                </a:solidFill>
              </a:rPr>
              <a:t> price = ~$45.34</a:t>
            </a:r>
            <a:endParaRPr>
              <a:solidFill>
                <a:schemeClr val="lt1"/>
              </a:solidFill>
            </a:endParaRPr>
          </a:p>
          <a:p>
            <a:pPr indent="0" lvl="0" marL="0" rtl="0" algn="ctr">
              <a:spcBef>
                <a:spcPts val="1200"/>
              </a:spcBef>
              <a:spcAft>
                <a:spcPts val="1200"/>
              </a:spcAft>
              <a:buNone/>
            </a:pPr>
            <a:r>
              <a:rPr i="1" lang="en">
                <a:solidFill>
                  <a:schemeClr val="lt1"/>
                </a:solidFill>
              </a:rPr>
              <a:t>X </a:t>
            </a:r>
            <a:r>
              <a:rPr lang="en">
                <a:solidFill>
                  <a:schemeClr val="lt1"/>
                </a:solidFill>
              </a:rPr>
              <a:t>&gt;= 1000 	:	Unit price = ~$44.79</a:t>
            </a:r>
            <a:endParaRPr>
              <a:solidFill>
                <a:schemeClr val="lt1"/>
              </a:solidFill>
            </a:endParaRPr>
          </a:p>
        </p:txBody>
      </p:sp>
      <p:sp>
        <p:nvSpPr>
          <p:cNvPr id="271" name="Google Shape;271;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chemeClr val="lt1"/>
                </a:solidFill>
              </a:rPr>
              <a:t>Financial Comparison</a:t>
            </a:r>
            <a:endParaRPr>
              <a:solidFill>
                <a:schemeClr val="lt1"/>
              </a:solidFill>
            </a:endParaRPr>
          </a:p>
        </p:txBody>
      </p:sp>
      <p:sp>
        <p:nvSpPr>
          <p:cNvPr id="272" name="Google Shape;272;p4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highlight>
                  <a:schemeClr val="dk1"/>
                </a:highlight>
              </a:rPr>
              <a:t>Market Alternatives:</a:t>
            </a:r>
            <a:endParaRPr>
              <a:solidFill>
                <a:schemeClr val="lt1"/>
              </a:solidFill>
              <a:highlight>
                <a:schemeClr val="dk1"/>
              </a:highlight>
            </a:endParaRPr>
          </a:p>
          <a:p>
            <a:pPr indent="0" lvl="0" marL="0" rtl="0" algn="l">
              <a:spcBef>
                <a:spcPts val="1200"/>
              </a:spcBef>
              <a:spcAft>
                <a:spcPts val="0"/>
              </a:spcAft>
              <a:buNone/>
            </a:pPr>
            <a:r>
              <a:rPr lang="en">
                <a:solidFill>
                  <a:schemeClr val="lt1"/>
                </a:solidFill>
                <a:highlight>
                  <a:schemeClr val="dk1"/>
                </a:highlight>
              </a:rPr>
              <a:t>Fish Mate F14 Aquarium Fish Feeder: $27.99</a:t>
            </a:r>
            <a:endParaRPr>
              <a:solidFill>
                <a:schemeClr val="lt1"/>
              </a:solidFill>
              <a:highlight>
                <a:schemeClr val="dk1"/>
              </a:highlight>
            </a:endParaRPr>
          </a:p>
          <a:p>
            <a:pPr indent="0" lvl="0" marL="0" rtl="0" algn="l">
              <a:lnSpc>
                <a:spcPct val="133333"/>
              </a:lnSpc>
              <a:spcBef>
                <a:spcPts val="200"/>
              </a:spcBef>
              <a:spcAft>
                <a:spcPts val="0"/>
              </a:spcAft>
              <a:buNone/>
            </a:pPr>
            <a:r>
              <a:t/>
            </a:r>
            <a:endParaRPr>
              <a:solidFill>
                <a:schemeClr val="lt1"/>
              </a:solidFill>
              <a:highlight>
                <a:schemeClr val="dk1"/>
              </a:highlight>
            </a:endParaRPr>
          </a:p>
          <a:p>
            <a:pPr indent="0" lvl="0" marL="0" rtl="0" algn="l">
              <a:lnSpc>
                <a:spcPct val="133333"/>
              </a:lnSpc>
              <a:spcBef>
                <a:spcPts val="0"/>
              </a:spcBef>
              <a:spcAft>
                <a:spcPts val="0"/>
              </a:spcAft>
              <a:buNone/>
            </a:pPr>
            <a:r>
              <a:rPr lang="en">
                <a:solidFill>
                  <a:schemeClr val="lt1"/>
                </a:solidFill>
                <a:highlight>
                  <a:schemeClr val="dk1"/>
                </a:highlight>
              </a:rPr>
              <a:t>Aquarium Auto Timer Food Dispenser for Vacation: $29.99</a:t>
            </a:r>
            <a:endParaRPr>
              <a:solidFill>
                <a:schemeClr val="lt1"/>
              </a:solidFill>
              <a:highlight>
                <a:schemeClr val="dk1"/>
              </a:highlight>
            </a:endParaRPr>
          </a:p>
          <a:p>
            <a:pPr indent="0" lvl="0" marL="0" rtl="0" algn="l">
              <a:spcBef>
                <a:spcPts val="0"/>
              </a:spcBef>
              <a:spcAft>
                <a:spcPts val="0"/>
              </a:spcAft>
              <a:buNone/>
            </a:pPr>
            <a:r>
              <a:t/>
            </a:r>
            <a:endParaRPr>
              <a:solidFill>
                <a:schemeClr val="lt1"/>
              </a:solidFill>
              <a:highlight>
                <a:schemeClr val="dk1"/>
              </a:highlight>
            </a:endParaRPr>
          </a:p>
          <a:p>
            <a:pPr indent="0" lvl="0" marL="0" rtl="0" algn="l">
              <a:spcBef>
                <a:spcPts val="200"/>
              </a:spcBef>
              <a:spcAft>
                <a:spcPts val="0"/>
              </a:spcAft>
              <a:buNone/>
            </a:pPr>
            <a:r>
              <a:rPr lang="en">
                <a:solidFill>
                  <a:schemeClr val="lt1"/>
                </a:solidFill>
                <a:highlight>
                  <a:schemeClr val="dk1"/>
                </a:highlight>
              </a:rPr>
              <a:t>Eheim Automatic Twin Fish Feeder: $62.99</a:t>
            </a:r>
            <a:endParaRPr>
              <a:solidFill>
                <a:schemeClr val="lt1"/>
              </a:solidFill>
              <a:highlight>
                <a:schemeClr val="dk1"/>
              </a:highlight>
            </a:endParaRPr>
          </a:p>
          <a:p>
            <a:pPr indent="0" lvl="0" marL="0" rtl="0" algn="l">
              <a:spcBef>
                <a:spcPts val="200"/>
              </a:spcBef>
              <a:spcAft>
                <a:spcPts val="0"/>
              </a:spcAft>
              <a:buNone/>
            </a:pPr>
            <a:r>
              <a:t/>
            </a:r>
            <a:endParaRPr>
              <a:solidFill>
                <a:schemeClr val="lt1"/>
              </a:solidFill>
              <a:highlight>
                <a:schemeClr val="dk1"/>
              </a:highlight>
            </a:endParaRPr>
          </a:p>
          <a:p>
            <a:pPr indent="0" lvl="0" marL="0" rtl="0" algn="ctr">
              <a:spcBef>
                <a:spcPts val="200"/>
              </a:spcBef>
              <a:spcAft>
                <a:spcPts val="0"/>
              </a:spcAft>
              <a:buNone/>
            </a:pPr>
            <a:r>
              <a:rPr b="1" lang="en">
                <a:solidFill>
                  <a:schemeClr val="lt1"/>
                </a:solidFill>
                <a:highlight>
                  <a:schemeClr val="dk1"/>
                </a:highlight>
              </a:rPr>
              <a:t>None are accessible remotely</a:t>
            </a:r>
            <a:endParaRPr b="1">
              <a:solidFill>
                <a:schemeClr val="lt1"/>
              </a:solidFill>
              <a:highlight>
                <a:schemeClr val="dk1"/>
              </a:highlight>
            </a:endParaRPr>
          </a:p>
          <a:p>
            <a:pPr indent="0" lvl="0" marL="0" rtl="0" algn="ctr">
              <a:spcBef>
                <a:spcPts val="200"/>
              </a:spcBef>
              <a:spcAft>
                <a:spcPts val="0"/>
              </a:spcAft>
              <a:buNone/>
            </a:pPr>
            <a:r>
              <a:rPr b="1" lang="en">
                <a:solidFill>
                  <a:schemeClr val="lt1"/>
                </a:solidFill>
                <a:highlight>
                  <a:schemeClr val="dk1"/>
                </a:highlight>
              </a:rPr>
              <a:t>None monitor water conditions</a:t>
            </a:r>
            <a:endParaRPr b="1">
              <a:solidFill>
                <a:schemeClr val="lt1"/>
              </a:solidFill>
              <a:highlight>
                <a:schemeClr val="dk1"/>
              </a:highlight>
            </a:endParaRPr>
          </a:p>
          <a:p>
            <a:pPr indent="0" lvl="0" marL="0" rtl="0" algn="ctr">
              <a:spcBef>
                <a:spcPts val="200"/>
              </a:spcBef>
              <a:spcAft>
                <a:spcPts val="0"/>
              </a:spcAft>
              <a:buNone/>
            </a:pPr>
            <a:r>
              <a:t/>
            </a:r>
            <a:endParaRPr b="1">
              <a:solidFill>
                <a:schemeClr val="lt1"/>
              </a:solidFill>
              <a:highlight>
                <a:schemeClr val="dk1"/>
              </a:highlight>
            </a:endParaRPr>
          </a:p>
          <a:p>
            <a:pPr indent="0" lvl="0" marL="0" rtl="0" algn="ctr">
              <a:spcBef>
                <a:spcPts val="200"/>
              </a:spcBef>
              <a:spcAft>
                <a:spcPts val="0"/>
              </a:spcAft>
              <a:buNone/>
            </a:pPr>
            <a:r>
              <a:rPr b="1" lang="en">
                <a:solidFill>
                  <a:schemeClr val="lt1"/>
                </a:solidFill>
                <a:highlight>
                  <a:schemeClr val="dk1"/>
                </a:highlight>
              </a:rPr>
              <a:t>Finding solutions that cover all bases can rack up into $$$</a:t>
            </a:r>
            <a:endParaRPr b="1">
              <a:solidFill>
                <a:schemeClr val="lt1"/>
              </a:solidFill>
              <a:highlight>
                <a:schemeClr val="dk1"/>
              </a:highlight>
            </a:endParaRPr>
          </a:p>
          <a:p>
            <a:pPr indent="0" lvl="0" marL="0" rtl="0" algn="l">
              <a:spcBef>
                <a:spcPts val="200"/>
              </a:spcBef>
              <a:spcAft>
                <a:spcPts val="0"/>
              </a:spcAft>
              <a:buClr>
                <a:schemeClr val="dk1"/>
              </a:buClr>
              <a:buSzPts val="1100"/>
              <a:buFont typeface="Arial"/>
              <a:buNone/>
            </a:pPr>
            <a:r>
              <a:t/>
            </a:r>
            <a:endParaRPr>
              <a:solidFill>
                <a:schemeClr val="lt1"/>
              </a:solidFill>
              <a:highlight>
                <a:schemeClr val="dk1"/>
              </a:highlight>
            </a:endParaRPr>
          </a:p>
          <a:p>
            <a:pPr indent="0" lvl="0" marL="0" rtl="0" algn="ctr">
              <a:spcBef>
                <a:spcPts val="200"/>
              </a:spcBef>
              <a:spcAft>
                <a:spcPts val="0"/>
              </a:spcAft>
              <a:buNone/>
            </a:pPr>
            <a:r>
              <a:t/>
            </a:r>
            <a:endParaRPr>
              <a:solidFill>
                <a:schemeClr val="lt1"/>
              </a:solidFill>
              <a:highlight>
                <a:schemeClr val="dk1"/>
              </a:highlight>
            </a:endParaRPr>
          </a:p>
          <a:p>
            <a:pPr indent="0" lvl="0" marL="0" rtl="0" algn="l">
              <a:spcBef>
                <a:spcPts val="1200"/>
              </a:spcBef>
              <a:spcAft>
                <a:spcPts val="1200"/>
              </a:spcAft>
              <a:buNone/>
            </a:pPr>
            <a:r>
              <a:t/>
            </a:r>
            <a:endParaRPr>
              <a:solidFill>
                <a:schemeClr val="lt1"/>
              </a:solidFill>
              <a:highlight>
                <a:schemeClr val="dk1"/>
              </a:highlight>
            </a:endParaRPr>
          </a:p>
        </p:txBody>
      </p:sp>
      <p:pic>
        <p:nvPicPr>
          <p:cNvPr id="273" name="Google Shape;273;p43"/>
          <p:cNvPicPr preferRelativeResize="0"/>
          <p:nvPr/>
        </p:nvPicPr>
        <p:blipFill>
          <a:blip r:embed="rId3">
            <a:alphaModFix/>
          </a:blip>
          <a:stretch>
            <a:fillRect/>
          </a:stretch>
        </p:blipFill>
        <p:spPr>
          <a:xfrm>
            <a:off x="834500" y="3375100"/>
            <a:ext cx="2657126" cy="1768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8" name="Shape 108"/>
        <p:cNvGrpSpPr/>
        <p:nvPr/>
      </p:nvGrpSpPr>
      <p:grpSpPr>
        <a:xfrm>
          <a:off x="0" y="0"/>
          <a:ext cx="0" cy="0"/>
          <a:chOff x="0" y="0"/>
          <a:chExt cx="0" cy="0"/>
        </a:xfrm>
      </p:grpSpPr>
      <p:pic>
        <p:nvPicPr>
          <p:cNvPr id="109" name="Google Shape;109;p26"/>
          <p:cNvPicPr preferRelativeResize="0"/>
          <p:nvPr/>
        </p:nvPicPr>
        <p:blipFill>
          <a:blip r:embed="rId3">
            <a:alphaModFix/>
          </a:blip>
          <a:stretch>
            <a:fillRect/>
          </a:stretch>
        </p:blipFill>
        <p:spPr>
          <a:xfrm>
            <a:off x="5633075" y="2571750"/>
            <a:ext cx="4571999" cy="2540000"/>
          </a:xfrm>
          <a:prstGeom prst="rect">
            <a:avLst/>
          </a:prstGeom>
          <a:noFill/>
          <a:ln>
            <a:noFill/>
          </a:ln>
        </p:spPr>
      </p:pic>
      <p:sp>
        <p:nvSpPr>
          <p:cNvPr id="110" name="Google Shape;110;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Client Needs</a:t>
            </a:r>
            <a:r>
              <a:rPr lang="en">
                <a:solidFill>
                  <a:schemeClr val="dk1"/>
                </a:solidFill>
              </a:rPr>
              <a:t>: An easy-to-use and reliable fish monitoring and feeding device</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Client has multiple betta fish in their office</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Aquariums conditions can change unpredictably</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Not </a:t>
            </a:r>
            <a:r>
              <a:rPr lang="en">
                <a:solidFill>
                  <a:schemeClr val="dk1"/>
                </a:solidFill>
              </a:rPr>
              <a:t>easy</a:t>
            </a:r>
            <a:r>
              <a:rPr lang="en">
                <a:solidFill>
                  <a:schemeClr val="dk1"/>
                </a:solidFill>
              </a:rPr>
              <a:t> to care for fish outside of work – this includes weekends and holidays</a:t>
            </a:r>
            <a:br>
              <a:rPr lang="en">
                <a:solidFill>
                  <a:schemeClr val="dk1"/>
                </a:solidFill>
              </a:rPr>
            </a:b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Problem: Must feed and monitor fish when caretakers are not present</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Current market feeders dispense too much food for one fish</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Alternative options (e.g. slow release tablets) can cause dangerous conditions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There are little to no options for a multi-faceted small-fish caretaking device</a:t>
            </a:r>
            <a:endParaRPr>
              <a:solidFill>
                <a:schemeClr val="dk1"/>
              </a:solidFill>
            </a:endParaRPr>
          </a:p>
        </p:txBody>
      </p:sp>
      <p:sp>
        <p:nvSpPr>
          <p:cNvPr id="111" name="Google Shape;111;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Definition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Fin</a:t>
            </a:r>
            <a:endParaRPr>
              <a:solidFill>
                <a:schemeClr val="lt1"/>
              </a:solidFill>
            </a:endParaRPr>
          </a:p>
        </p:txBody>
      </p:sp>
      <p:pic>
        <p:nvPicPr>
          <p:cNvPr id="279" name="Google Shape;279;p44"/>
          <p:cNvPicPr preferRelativeResize="0"/>
          <p:nvPr/>
        </p:nvPicPr>
        <p:blipFill>
          <a:blip r:embed="rId3">
            <a:alphaModFix/>
          </a:blip>
          <a:stretch>
            <a:fillRect/>
          </a:stretch>
        </p:blipFill>
        <p:spPr>
          <a:xfrm>
            <a:off x="1014075" y="-882875"/>
            <a:ext cx="8035157" cy="6026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lt1"/>
              </a:buClr>
              <a:buSzPts val="1800"/>
              <a:buChar char="●"/>
            </a:pPr>
            <a:r>
              <a:rPr lang="en">
                <a:solidFill>
                  <a:schemeClr val="lt1"/>
                </a:solidFill>
              </a:rPr>
              <a:t>Dispensing</a:t>
            </a:r>
            <a:r>
              <a:rPr lang="en">
                <a:solidFill>
                  <a:schemeClr val="lt1"/>
                </a:solidFill>
              </a:rPr>
              <a:t> Device</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Dispenses</a:t>
            </a:r>
            <a:r>
              <a:rPr lang="en">
                <a:solidFill>
                  <a:schemeClr val="lt1"/>
                </a:solidFill>
              </a:rPr>
              <a:t> 3 pellets at a time</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Stores multiple weeks worth of food (&gt; 100 pellets)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Sensors</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Measures temperature (±1°F)</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Measures acidity (±0.1pH)</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App</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A</a:t>
            </a:r>
            <a:r>
              <a:rPr lang="en">
                <a:solidFill>
                  <a:schemeClr val="lt1"/>
                </a:solidFill>
              </a:rPr>
              <a:t>lerts when parameters are out of user-chosen-range of values</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Displays tank conditions (temperature, pH, last feed, etc.)</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User can configure custom feeding schedules</a:t>
            </a:r>
            <a:endParaRPr>
              <a:solidFill>
                <a:schemeClr val="lt1"/>
              </a:solidFill>
            </a:endParaRPr>
          </a:p>
        </p:txBody>
      </p:sp>
      <p:sp>
        <p:nvSpPr>
          <p:cNvPr id="117" name="Google Shape;117;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Solution</a:t>
            </a:r>
            <a:endParaRPr>
              <a:solidFill>
                <a:schemeClr val="lt1"/>
              </a:solidFill>
            </a:endParaRPr>
          </a:p>
        </p:txBody>
      </p:sp>
      <p:pic>
        <p:nvPicPr>
          <p:cNvPr id="118" name="Google Shape;118;p27"/>
          <p:cNvPicPr preferRelativeResize="0"/>
          <p:nvPr/>
        </p:nvPicPr>
        <p:blipFill rotWithShape="1">
          <a:blip r:embed="rId3">
            <a:alphaModFix/>
          </a:blip>
          <a:srcRect b="6330" l="10668" r="14677" t="6478"/>
          <a:stretch/>
        </p:blipFill>
        <p:spPr>
          <a:xfrm>
            <a:off x="6576925" y="546325"/>
            <a:ext cx="2150550" cy="1674400"/>
          </a:xfrm>
          <a:prstGeom prst="rect">
            <a:avLst/>
          </a:prstGeom>
          <a:noFill/>
          <a:ln>
            <a:noFill/>
          </a:ln>
        </p:spPr>
      </p:pic>
      <p:pic>
        <p:nvPicPr>
          <p:cNvPr id="119" name="Google Shape;119;p27"/>
          <p:cNvPicPr preferRelativeResize="0"/>
          <p:nvPr/>
        </p:nvPicPr>
        <p:blipFill>
          <a:blip r:embed="rId4">
            <a:alphaModFix/>
          </a:blip>
          <a:stretch>
            <a:fillRect/>
          </a:stretch>
        </p:blipFill>
        <p:spPr>
          <a:xfrm>
            <a:off x="6455276" y="2677226"/>
            <a:ext cx="2052026" cy="20520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3" name="Shape 123"/>
        <p:cNvGrpSpPr/>
        <p:nvPr/>
      </p:nvGrpSpPr>
      <p:grpSpPr>
        <a:xfrm>
          <a:off x="0" y="0"/>
          <a:ext cx="0" cy="0"/>
          <a:chOff x="0" y="0"/>
          <a:chExt cx="0" cy="0"/>
        </a:xfrm>
      </p:grpSpPr>
      <p:sp>
        <p:nvSpPr>
          <p:cNvPr id="124" name="Google Shape;124;p28"/>
          <p:cNvSpPr/>
          <p:nvPr/>
        </p:nvSpPr>
        <p:spPr>
          <a:xfrm>
            <a:off x="4446192" y="3165658"/>
            <a:ext cx="2117700" cy="1645500"/>
          </a:xfrm>
          <a:prstGeom prst="can">
            <a:avLst>
              <a:gd fmla="val 25000" name="adj"/>
            </a:avLst>
          </a:prstGeom>
          <a:solidFill>
            <a:srgbClr val="9FC5E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highlight>
                <a:srgbClr val="A4C2F4"/>
              </a:highlight>
            </a:endParaRPr>
          </a:p>
        </p:txBody>
      </p:sp>
      <p:sp>
        <p:nvSpPr>
          <p:cNvPr id="125" name="Google Shape;125;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High-Level Diagram</a:t>
            </a:r>
            <a:endParaRPr>
              <a:solidFill>
                <a:schemeClr val="lt1"/>
              </a:solidFill>
            </a:endParaRPr>
          </a:p>
        </p:txBody>
      </p:sp>
      <p:sp>
        <p:nvSpPr>
          <p:cNvPr id="126" name="Google Shape;126;p28"/>
          <p:cNvSpPr/>
          <p:nvPr/>
        </p:nvSpPr>
        <p:spPr>
          <a:xfrm rot="10800000">
            <a:off x="4830555" y="1182913"/>
            <a:ext cx="1348800" cy="859800"/>
          </a:xfrm>
          <a:prstGeom prst="trapezoid">
            <a:avLst>
              <a:gd fmla="val 25000" name="adj"/>
            </a:avLst>
          </a:prstGeom>
          <a:solidFill>
            <a:srgbClr val="CFE2F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8"/>
          <p:cNvSpPr txBox="1"/>
          <p:nvPr/>
        </p:nvSpPr>
        <p:spPr>
          <a:xfrm>
            <a:off x="4789897" y="1134675"/>
            <a:ext cx="1430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Food Hopper</a:t>
            </a:r>
            <a:endParaRPr>
              <a:solidFill>
                <a:schemeClr val="dk1"/>
              </a:solidFill>
            </a:endParaRPr>
          </a:p>
        </p:txBody>
      </p:sp>
      <p:sp>
        <p:nvSpPr>
          <p:cNvPr id="128" name="Google Shape;128;p28"/>
          <p:cNvSpPr/>
          <p:nvPr/>
        </p:nvSpPr>
        <p:spPr>
          <a:xfrm>
            <a:off x="5213939" y="1793734"/>
            <a:ext cx="130500" cy="107400"/>
          </a:xfrm>
          <a:prstGeom prst="ellipse">
            <a:avLst/>
          </a:prstGeom>
          <a:solidFill>
            <a:srgbClr val="B45F0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8"/>
          <p:cNvSpPr/>
          <p:nvPr/>
        </p:nvSpPr>
        <p:spPr>
          <a:xfrm>
            <a:off x="5113884" y="1901125"/>
            <a:ext cx="130500" cy="107400"/>
          </a:xfrm>
          <a:prstGeom prst="ellipse">
            <a:avLst/>
          </a:prstGeom>
          <a:solidFill>
            <a:srgbClr val="B45F0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8"/>
          <p:cNvSpPr/>
          <p:nvPr/>
        </p:nvSpPr>
        <p:spPr>
          <a:xfrm>
            <a:off x="5307038" y="1901125"/>
            <a:ext cx="130500" cy="107400"/>
          </a:xfrm>
          <a:prstGeom prst="ellipse">
            <a:avLst/>
          </a:prstGeom>
          <a:solidFill>
            <a:srgbClr val="B45F0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8"/>
          <p:cNvSpPr/>
          <p:nvPr/>
        </p:nvSpPr>
        <p:spPr>
          <a:xfrm>
            <a:off x="5439853" y="1793734"/>
            <a:ext cx="130500" cy="107400"/>
          </a:xfrm>
          <a:prstGeom prst="ellipse">
            <a:avLst/>
          </a:prstGeom>
          <a:solidFill>
            <a:srgbClr val="B45F0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8"/>
          <p:cNvSpPr/>
          <p:nvPr/>
        </p:nvSpPr>
        <p:spPr>
          <a:xfrm>
            <a:off x="5564676" y="1901125"/>
            <a:ext cx="130500" cy="107400"/>
          </a:xfrm>
          <a:prstGeom prst="ellipse">
            <a:avLst/>
          </a:prstGeom>
          <a:solidFill>
            <a:srgbClr val="B45F0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8"/>
          <p:cNvSpPr/>
          <p:nvPr/>
        </p:nvSpPr>
        <p:spPr>
          <a:xfrm>
            <a:off x="5048831" y="1759206"/>
            <a:ext cx="130500" cy="107400"/>
          </a:xfrm>
          <a:prstGeom prst="ellipse">
            <a:avLst/>
          </a:prstGeom>
          <a:solidFill>
            <a:srgbClr val="B45F0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8"/>
          <p:cNvSpPr/>
          <p:nvPr/>
        </p:nvSpPr>
        <p:spPr>
          <a:xfrm>
            <a:off x="5617086" y="1759206"/>
            <a:ext cx="130500" cy="107400"/>
          </a:xfrm>
          <a:prstGeom prst="ellipse">
            <a:avLst/>
          </a:prstGeom>
          <a:solidFill>
            <a:srgbClr val="B45F0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8"/>
          <p:cNvSpPr/>
          <p:nvPr/>
        </p:nvSpPr>
        <p:spPr>
          <a:xfrm>
            <a:off x="5747327" y="1893293"/>
            <a:ext cx="130500" cy="107400"/>
          </a:xfrm>
          <a:prstGeom prst="ellipse">
            <a:avLst/>
          </a:prstGeom>
          <a:solidFill>
            <a:srgbClr val="B45F0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8"/>
          <p:cNvSpPr/>
          <p:nvPr/>
        </p:nvSpPr>
        <p:spPr>
          <a:xfrm>
            <a:off x="5830876" y="1759206"/>
            <a:ext cx="130500" cy="107400"/>
          </a:xfrm>
          <a:prstGeom prst="ellipse">
            <a:avLst/>
          </a:prstGeom>
          <a:solidFill>
            <a:srgbClr val="B45F0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8"/>
          <p:cNvSpPr/>
          <p:nvPr/>
        </p:nvSpPr>
        <p:spPr>
          <a:xfrm>
            <a:off x="5332959" y="1686343"/>
            <a:ext cx="130500" cy="107400"/>
          </a:xfrm>
          <a:prstGeom prst="ellipse">
            <a:avLst/>
          </a:prstGeom>
          <a:solidFill>
            <a:srgbClr val="B45F0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8"/>
          <p:cNvSpPr/>
          <p:nvPr/>
        </p:nvSpPr>
        <p:spPr>
          <a:xfrm>
            <a:off x="5504974" y="1651815"/>
            <a:ext cx="130500" cy="107400"/>
          </a:xfrm>
          <a:prstGeom prst="ellipse">
            <a:avLst/>
          </a:prstGeom>
          <a:solidFill>
            <a:srgbClr val="B45F0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8"/>
          <p:cNvSpPr/>
          <p:nvPr/>
        </p:nvSpPr>
        <p:spPr>
          <a:xfrm>
            <a:off x="4758950" y="2296988"/>
            <a:ext cx="1492200" cy="413700"/>
          </a:xfrm>
          <a:prstGeom prst="rect">
            <a:avLst/>
          </a:prstGeom>
          <a:solidFill>
            <a:srgbClr val="CFE2F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0" name="Google Shape;140;p28"/>
          <p:cNvCxnSpPr>
            <a:stCxn id="126" idx="0"/>
            <a:endCxn id="141" idx="0"/>
          </p:cNvCxnSpPr>
          <p:nvPr/>
        </p:nvCxnSpPr>
        <p:spPr>
          <a:xfrm>
            <a:off x="5504955" y="2042713"/>
            <a:ext cx="0" cy="178500"/>
          </a:xfrm>
          <a:prstGeom prst="straightConnector1">
            <a:avLst/>
          </a:prstGeom>
          <a:noFill/>
          <a:ln cap="flat" cmpd="sng" w="9525">
            <a:solidFill>
              <a:schemeClr val="lt1"/>
            </a:solidFill>
            <a:prstDash val="solid"/>
            <a:round/>
            <a:headEnd len="med" w="med" type="none"/>
            <a:tailEnd len="med" w="med" type="triangle"/>
          </a:ln>
        </p:spPr>
      </p:cxnSp>
      <p:sp>
        <p:nvSpPr>
          <p:cNvPr id="141" name="Google Shape;141;p28"/>
          <p:cNvSpPr txBox="1"/>
          <p:nvPr/>
        </p:nvSpPr>
        <p:spPr>
          <a:xfrm>
            <a:off x="4758950" y="2221100"/>
            <a:ext cx="1492200" cy="553500"/>
          </a:xfrm>
          <a:prstGeom prst="rect">
            <a:avLst/>
          </a:prstGeom>
          <a:solidFill>
            <a:srgbClr val="CFE2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Dispensing Mechanism</a:t>
            </a:r>
            <a:endParaRPr>
              <a:solidFill>
                <a:schemeClr val="dk1"/>
              </a:solidFill>
            </a:endParaRPr>
          </a:p>
        </p:txBody>
      </p:sp>
      <p:cxnSp>
        <p:nvCxnSpPr>
          <p:cNvPr id="142" name="Google Shape;142;p28"/>
          <p:cNvCxnSpPr>
            <a:stCxn id="141" idx="2"/>
            <a:endCxn id="124" idx="1"/>
          </p:cNvCxnSpPr>
          <p:nvPr/>
        </p:nvCxnSpPr>
        <p:spPr>
          <a:xfrm>
            <a:off x="5505050" y="2774600"/>
            <a:ext cx="0" cy="391200"/>
          </a:xfrm>
          <a:prstGeom prst="straightConnector1">
            <a:avLst/>
          </a:prstGeom>
          <a:noFill/>
          <a:ln cap="flat" cmpd="sng" w="9525">
            <a:solidFill>
              <a:schemeClr val="lt1"/>
            </a:solidFill>
            <a:prstDash val="solid"/>
            <a:round/>
            <a:headEnd len="med" w="med" type="none"/>
            <a:tailEnd len="med" w="med" type="triangle"/>
          </a:ln>
        </p:spPr>
      </p:cxnSp>
      <p:sp>
        <p:nvSpPr>
          <p:cNvPr id="143" name="Google Shape;143;p28"/>
          <p:cNvSpPr/>
          <p:nvPr/>
        </p:nvSpPr>
        <p:spPr>
          <a:xfrm>
            <a:off x="461500" y="1789009"/>
            <a:ext cx="1133700" cy="1714200"/>
          </a:xfrm>
          <a:prstGeom prst="roundRect">
            <a:avLst>
              <a:gd fmla="val 16667" name="adj"/>
            </a:avLst>
          </a:prstGeom>
          <a:solidFill>
            <a:srgbClr val="EF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8"/>
          <p:cNvSpPr/>
          <p:nvPr/>
        </p:nvSpPr>
        <p:spPr>
          <a:xfrm>
            <a:off x="497622" y="1823082"/>
            <a:ext cx="1061400" cy="1645500"/>
          </a:xfrm>
          <a:prstGeom prst="roundRect">
            <a:avLst>
              <a:gd fmla="val 1666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8"/>
          <p:cNvSpPr txBox="1"/>
          <p:nvPr/>
        </p:nvSpPr>
        <p:spPr>
          <a:xfrm>
            <a:off x="369700" y="1272975"/>
            <a:ext cx="1317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rPr>
              <a:t>iPhone/ Computer</a:t>
            </a:r>
            <a:endParaRPr>
              <a:solidFill>
                <a:schemeClr val="lt1"/>
              </a:solidFill>
            </a:endParaRPr>
          </a:p>
        </p:txBody>
      </p:sp>
      <p:cxnSp>
        <p:nvCxnSpPr>
          <p:cNvPr id="146" name="Google Shape;146;p28"/>
          <p:cNvCxnSpPr>
            <a:stCxn id="147" idx="3"/>
            <a:endCxn id="141" idx="1"/>
          </p:cNvCxnSpPr>
          <p:nvPr/>
        </p:nvCxnSpPr>
        <p:spPr>
          <a:xfrm>
            <a:off x="3923175" y="2497850"/>
            <a:ext cx="835800" cy="0"/>
          </a:xfrm>
          <a:prstGeom prst="straightConnector1">
            <a:avLst/>
          </a:prstGeom>
          <a:noFill/>
          <a:ln cap="flat" cmpd="sng" w="9525">
            <a:solidFill>
              <a:schemeClr val="lt1"/>
            </a:solidFill>
            <a:prstDash val="lgDash"/>
            <a:round/>
            <a:headEnd len="med" w="med" type="triangle"/>
            <a:tailEnd len="med" w="med" type="triangle"/>
          </a:ln>
        </p:spPr>
      </p:cxnSp>
      <p:sp>
        <p:nvSpPr>
          <p:cNvPr id="148" name="Google Shape;148;p28"/>
          <p:cNvSpPr/>
          <p:nvPr/>
        </p:nvSpPr>
        <p:spPr>
          <a:xfrm>
            <a:off x="4317896" y="3156675"/>
            <a:ext cx="731100" cy="515700"/>
          </a:xfrm>
          <a:prstGeom prst="rect">
            <a:avLst/>
          </a:prstGeom>
          <a:solidFill>
            <a:srgbClr val="CFE2F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pH sensor</a:t>
            </a:r>
            <a:endParaRPr>
              <a:solidFill>
                <a:schemeClr val="dk1"/>
              </a:solidFill>
            </a:endParaRPr>
          </a:p>
        </p:txBody>
      </p:sp>
      <p:sp>
        <p:nvSpPr>
          <p:cNvPr id="149" name="Google Shape;149;p28"/>
          <p:cNvSpPr/>
          <p:nvPr/>
        </p:nvSpPr>
        <p:spPr>
          <a:xfrm>
            <a:off x="5694925" y="3075300"/>
            <a:ext cx="1348800" cy="553500"/>
          </a:xfrm>
          <a:prstGeom prst="rect">
            <a:avLst/>
          </a:prstGeom>
          <a:solidFill>
            <a:srgbClr val="CFE2F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Temperature</a:t>
            </a:r>
            <a:endParaRPr>
              <a:solidFill>
                <a:schemeClr val="dk1"/>
              </a:solidFill>
            </a:endParaRPr>
          </a:p>
          <a:p>
            <a:pPr indent="0" lvl="0" marL="0" rtl="0" algn="ctr">
              <a:spcBef>
                <a:spcPts val="0"/>
              </a:spcBef>
              <a:spcAft>
                <a:spcPts val="0"/>
              </a:spcAft>
              <a:buNone/>
            </a:pPr>
            <a:r>
              <a:rPr lang="en">
                <a:solidFill>
                  <a:schemeClr val="dk1"/>
                </a:solidFill>
              </a:rPr>
              <a:t>sensor</a:t>
            </a:r>
            <a:endParaRPr>
              <a:solidFill>
                <a:schemeClr val="dk1"/>
              </a:solidFill>
            </a:endParaRPr>
          </a:p>
        </p:txBody>
      </p:sp>
      <p:cxnSp>
        <p:nvCxnSpPr>
          <p:cNvPr id="150" name="Google Shape;150;p28"/>
          <p:cNvCxnSpPr>
            <a:stCxn id="148" idx="0"/>
          </p:cNvCxnSpPr>
          <p:nvPr/>
        </p:nvCxnSpPr>
        <p:spPr>
          <a:xfrm flipH="1" rot="10800000">
            <a:off x="4683446" y="2804175"/>
            <a:ext cx="300000" cy="352500"/>
          </a:xfrm>
          <a:prstGeom prst="straightConnector1">
            <a:avLst/>
          </a:prstGeom>
          <a:noFill/>
          <a:ln cap="flat" cmpd="sng" w="9525">
            <a:solidFill>
              <a:schemeClr val="lt1"/>
            </a:solidFill>
            <a:prstDash val="solid"/>
            <a:round/>
            <a:headEnd len="med" w="med" type="none"/>
            <a:tailEnd len="med" w="med" type="triangle"/>
          </a:ln>
        </p:spPr>
      </p:cxnSp>
      <p:cxnSp>
        <p:nvCxnSpPr>
          <p:cNvPr id="151" name="Google Shape;151;p28"/>
          <p:cNvCxnSpPr>
            <a:stCxn id="149" idx="0"/>
          </p:cNvCxnSpPr>
          <p:nvPr/>
        </p:nvCxnSpPr>
        <p:spPr>
          <a:xfrm rot="10800000">
            <a:off x="6083725" y="2794500"/>
            <a:ext cx="285600" cy="280800"/>
          </a:xfrm>
          <a:prstGeom prst="straightConnector1">
            <a:avLst/>
          </a:prstGeom>
          <a:noFill/>
          <a:ln cap="flat" cmpd="sng" w="9525">
            <a:solidFill>
              <a:schemeClr val="lt1"/>
            </a:solidFill>
            <a:prstDash val="solid"/>
            <a:round/>
            <a:headEnd len="med" w="med" type="none"/>
            <a:tailEnd len="med" w="med" type="triangle"/>
          </a:ln>
        </p:spPr>
      </p:cxnSp>
      <p:sp>
        <p:nvSpPr>
          <p:cNvPr id="152" name="Google Shape;152;p28"/>
          <p:cNvSpPr/>
          <p:nvPr/>
        </p:nvSpPr>
        <p:spPr>
          <a:xfrm>
            <a:off x="5246516" y="3316030"/>
            <a:ext cx="60300" cy="27000"/>
          </a:xfrm>
          <a:prstGeom prst="ellipse">
            <a:avLst/>
          </a:prstGeom>
          <a:solidFill>
            <a:srgbClr val="98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8"/>
          <p:cNvSpPr/>
          <p:nvPr/>
        </p:nvSpPr>
        <p:spPr>
          <a:xfrm>
            <a:off x="5348461" y="3400090"/>
            <a:ext cx="60300" cy="27000"/>
          </a:xfrm>
          <a:prstGeom prst="ellipse">
            <a:avLst/>
          </a:prstGeom>
          <a:solidFill>
            <a:srgbClr val="98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8"/>
          <p:cNvSpPr/>
          <p:nvPr/>
        </p:nvSpPr>
        <p:spPr>
          <a:xfrm>
            <a:off x="5504807" y="3356322"/>
            <a:ext cx="65100" cy="27000"/>
          </a:xfrm>
          <a:prstGeom prst="ellipse">
            <a:avLst/>
          </a:prstGeom>
          <a:solidFill>
            <a:srgbClr val="98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5" name="Google Shape;155;p28"/>
          <p:cNvCxnSpPr/>
          <p:nvPr/>
        </p:nvCxnSpPr>
        <p:spPr>
          <a:xfrm flipH="1">
            <a:off x="6251075" y="2497475"/>
            <a:ext cx="361200" cy="1800"/>
          </a:xfrm>
          <a:prstGeom prst="straightConnector1">
            <a:avLst/>
          </a:prstGeom>
          <a:noFill/>
          <a:ln cap="flat" cmpd="sng" w="9525">
            <a:solidFill>
              <a:schemeClr val="lt1"/>
            </a:solidFill>
            <a:prstDash val="solid"/>
            <a:round/>
            <a:headEnd len="med" w="med" type="none"/>
            <a:tailEnd len="med" w="med" type="triangle"/>
          </a:ln>
        </p:spPr>
      </p:cxnSp>
      <p:sp>
        <p:nvSpPr>
          <p:cNvPr id="156" name="Google Shape;156;p28"/>
          <p:cNvSpPr/>
          <p:nvPr/>
        </p:nvSpPr>
        <p:spPr>
          <a:xfrm>
            <a:off x="6612275" y="2221100"/>
            <a:ext cx="1430400" cy="553500"/>
          </a:xfrm>
          <a:prstGeom prst="rect">
            <a:avLst/>
          </a:prstGeom>
          <a:solidFill>
            <a:srgbClr val="CFE2F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Food presence </a:t>
            </a:r>
            <a:r>
              <a:rPr lang="en">
                <a:solidFill>
                  <a:schemeClr val="dk1"/>
                </a:solidFill>
              </a:rPr>
              <a:t>sensor</a:t>
            </a:r>
            <a:endParaRPr>
              <a:solidFill>
                <a:schemeClr val="dk1"/>
              </a:solidFill>
            </a:endParaRPr>
          </a:p>
        </p:txBody>
      </p:sp>
      <p:pic>
        <p:nvPicPr>
          <p:cNvPr id="157" name="Google Shape;157;p28"/>
          <p:cNvPicPr preferRelativeResize="0"/>
          <p:nvPr/>
        </p:nvPicPr>
        <p:blipFill>
          <a:blip r:embed="rId3">
            <a:alphaModFix/>
          </a:blip>
          <a:stretch>
            <a:fillRect/>
          </a:stretch>
        </p:blipFill>
        <p:spPr>
          <a:xfrm>
            <a:off x="4837223" y="3628800"/>
            <a:ext cx="1400274" cy="1140774"/>
          </a:xfrm>
          <a:prstGeom prst="rect">
            <a:avLst/>
          </a:prstGeom>
          <a:noFill/>
          <a:ln>
            <a:noFill/>
          </a:ln>
        </p:spPr>
      </p:pic>
      <p:sp>
        <p:nvSpPr>
          <p:cNvPr id="147" name="Google Shape;147;p28"/>
          <p:cNvSpPr txBox="1"/>
          <p:nvPr/>
        </p:nvSpPr>
        <p:spPr>
          <a:xfrm>
            <a:off x="2430975" y="2311850"/>
            <a:ext cx="1492200" cy="372000"/>
          </a:xfrm>
          <a:prstGeom prst="rect">
            <a:avLst/>
          </a:prstGeom>
          <a:solidFill>
            <a:srgbClr val="CFE2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Flask Server</a:t>
            </a:r>
            <a:endParaRPr>
              <a:solidFill>
                <a:schemeClr val="dk1"/>
              </a:solidFill>
            </a:endParaRPr>
          </a:p>
        </p:txBody>
      </p:sp>
      <p:cxnSp>
        <p:nvCxnSpPr>
          <p:cNvPr id="158" name="Google Shape;158;p28"/>
          <p:cNvCxnSpPr/>
          <p:nvPr/>
        </p:nvCxnSpPr>
        <p:spPr>
          <a:xfrm flipH="1" rot="10800000">
            <a:off x="1613550" y="2499025"/>
            <a:ext cx="817500" cy="18300"/>
          </a:xfrm>
          <a:prstGeom prst="straightConnector1">
            <a:avLst/>
          </a:prstGeom>
          <a:noFill/>
          <a:ln cap="flat" cmpd="sng" w="9525">
            <a:solidFill>
              <a:schemeClr val="lt1"/>
            </a:solidFill>
            <a:prstDash val="lgDash"/>
            <a:round/>
            <a:headEnd len="med" w="med" type="triangle"/>
            <a:tailEnd len="med" w="med" type="triangle"/>
          </a:ln>
        </p:spPr>
      </p:cxnSp>
      <p:sp>
        <p:nvSpPr>
          <p:cNvPr id="159" name="Google Shape;159;p28"/>
          <p:cNvSpPr/>
          <p:nvPr/>
        </p:nvSpPr>
        <p:spPr>
          <a:xfrm>
            <a:off x="2687378" y="3136829"/>
            <a:ext cx="984600" cy="809100"/>
          </a:xfrm>
          <a:prstGeom prst="can">
            <a:avLst>
              <a:gd fmla="val 25000" name="adj"/>
            </a:avLst>
          </a:prstGeom>
          <a:solidFill>
            <a:srgbClr val="CFE2F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highlight>
                  <a:srgbClr val="CFE2F3"/>
                </a:highlight>
              </a:rPr>
              <a:t>MySQL Database</a:t>
            </a:r>
            <a:endParaRPr>
              <a:highlight>
                <a:srgbClr val="CFE2F3"/>
              </a:highlight>
            </a:endParaRPr>
          </a:p>
        </p:txBody>
      </p:sp>
      <p:cxnSp>
        <p:nvCxnSpPr>
          <p:cNvPr id="160" name="Google Shape;160;p28"/>
          <p:cNvCxnSpPr>
            <a:stCxn id="147" idx="2"/>
            <a:endCxn id="159" idx="1"/>
          </p:cNvCxnSpPr>
          <p:nvPr/>
        </p:nvCxnSpPr>
        <p:spPr>
          <a:xfrm>
            <a:off x="3177075" y="2683850"/>
            <a:ext cx="2700" cy="453000"/>
          </a:xfrm>
          <a:prstGeom prst="straightConnector1">
            <a:avLst/>
          </a:prstGeom>
          <a:noFill/>
          <a:ln cap="flat" cmpd="sng" w="9525">
            <a:solidFill>
              <a:schemeClr val="lt1"/>
            </a:solidFill>
            <a:prstDash val="solid"/>
            <a:round/>
            <a:headEnd len="med" w="med" type="triangl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29"/>
          <p:cNvPicPr preferRelativeResize="0"/>
          <p:nvPr/>
        </p:nvPicPr>
        <p:blipFill>
          <a:blip r:embed="rId3">
            <a:alphaModFix/>
          </a:blip>
          <a:stretch>
            <a:fillRect/>
          </a:stretch>
        </p:blipFill>
        <p:spPr>
          <a:xfrm flipH="1">
            <a:off x="230498" y="3365675"/>
            <a:ext cx="1778501" cy="1273074"/>
          </a:xfrm>
          <a:prstGeom prst="rect">
            <a:avLst/>
          </a:prstGeom>
          <a:noFill/>
          <a:ln>
            <a:noFill/>
          </a:ln>
        </p:spPr>
      </p:pic>
      <p:sp>
        <p:nvSpPr>
          <p:cNvPr id="166" name="Google Shape;166;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User Interface</a:t>
            </a:r>
            <a:endParaRPr>
              <a:solidFill>
                <a:schemeClr val="lt1"/>
              </a:solidFill>
            </a:endParaRPr>
          </a:p>
        </p:txBody>
      </p:sp>
      <p:sp>
        <p:nvSpPr>
          <p:cNvPr id="167" name="Google Shape;167;p29"/>
          <p:cNvSpPr txBox="1"/>
          <p:nvPr>
            <p:ph idx="1" type="body"/>
          </p:nvPr>
        </p:nvSpPr>
        <p:spPr>
          <a:xfrm flipH="1">
            <a:off x="0" y="1017725"/>
            <a:ext cx="35793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lt1"/>
              </a:buClr>
              <a:buSzPts val="1800"/>
              <a:buChar char="●"/>
            </a:pPr>
            <a:r>
              <a:rPr lang="en">
                <a:solidFill>
                  <a:schemeClr val="lt1"/>
                </a:solidFill>
              </a:rPr>
              <a:t>Web for user ease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Pages for:</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Dashboard</a:t>
            </a:r>
            <a:endParaRPr>
              <a:solidFill>
                <a:schemeClr val="lt1"/>
              </a:solidFill>
            </a:endParaRPr>
          </a:p>
          <a:p>
            <a:pPr indent="-317500" lvl="2" marL="1371600" rtl="0" algn="l">
              <a:spcBef>
                <a:spcPts val="0"/>
              </a:spcBef>
              <a:spcAft>
                <a:spcPts val="0"/>
              </a:spcAft>
              <a:buClr>
                <a:schemeClr val="lt1"/>
              </a:buClr>
              <a:buSzPts val="1400"/>
              <a:buChar char="■"/>
            </a:pPr>
            <a:r>
              <a:rPr lang="en">
                <a:solidFill>
                  <a:schemeClr val="lt1"/>
                </a:solidFill>
              </a:rPr>
              <a:t>Edit Device</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Schedules</a:t>
            </a:r>
            <a:endParaRPr>
              <a:solidFill>
                <a:schemeClr val="lt1"/>
              </a:solidFill>
            </a:endParaRPr>
          </a:p>
          <a:p>
            <a:pPr indent="-317500" lvl="2" marL="1371600" rtl="0" algn="l">
              <a:spcBef>
                <a:spcPts val="0"/>
              </a:spcBef>
              <a:spcAft>
                <a:spcPts val="0"/>
              </a:spcAft>
              <a:buClr>
                <a:schemeClr val="lt1"/>
              </a:buClr>
              <a:buSzPts val="1400"/>
              <a:buChar char="■"/>
            </a:pPr>
            <a:r>
              <a:rPr lang="en">
                <a:solidFill>
                  <a:schemeClr val="lt1"/>
                </a:solidFill>
              </a:rPr>
              <a:t>Create Schedule</a:t>
            </a:r>
            <a:endParaRPr>
              <a:solidFill>
                <a:schemeClr val="lt1"/>
              </a:solidFill>
            </a:endParaRPr>
          </a:p>
          <a:p>
            <a:pPr indent="-317500" lvl="2" marL="1371600" rtl="0" algn="l">
              <a:spcBef>
                <a:spcPts val="0"/>
              </a:spcBef>
              <a:spcAft>
                <a:spcPts val="0"/>
              </a:spcAft>
              <a:buClr>
                <a:schemeClr val="lt1"/>
              </a:buClr>
              <a:buSzPts val="1400"/>
              <a:buChar char="■"/>
            </a:pPr>
            <a:r>
              <a:rPr lang="en">
                <a:solidFill>
                  <a:schemeClr val="lt1"/>
                </a:solidFill>
              </a:rPr>
              <a:t>Edit Schedule</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Settings</a:t>
            </a:r>
            <a:endParaRPr>
              <a:solidFill>
                <a:schemeClr val="lt1"/>
              </a:solidFill>
            </a:endParaRPr>
          </a:p>
          <a:p>
            <a:pPr indent="0" lvl="0" marL="0" rtl="0" algn="l">
              <a:spcBef>
                <a:spcPts val="1200"/>
              </a:spcBef>
              <a:spcAft>
                <a:spcPts val="1200"/>
              </a:spcAft>
              <a:buNone/>
            </a:pPr>
            <a:r>
              <a:t/>
            </a:r>
            <a:endParaRPr>
              <a:solidFill>
                <a:schemeClr val="lt1"/>
              </a:solidFill>
            </a:endParaRPr>
          </a:p>
        </p:txBody>
      </p:sp>
      <p:pic>
        <p:nvPicPr>
          <p:cNvPr id="168" name="Google Shape;168;p29" title="video1354286556.mp4">
            <a:hlinkClick r:id="rId4"/>
          </p:cNvPr>
          <p:cNvPicPr preferRelativeResize="0"/>
          <p:nvPr/>
        </p:nvPicPr>
        <p:blipFill>
          <a:blip r:embed="rId5">
            <a:alphaModFix/>
          </a:blip>
          <a:stretch>
            <a:fillRect/>
          </a:stretch>
        </p:blipFill>
        <p:spPr>
          <a:xfrm>
            <a:off x="2819025" y="199888"/>
            <a:ext cx="6324974" cy="4743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0"/>
          <p:cNvSpPr txBox="1"/>
          <p:nvPr>
            <p:ph type="title"/>
          </p:nvPr>
        </p:nvSpPr>
        <p:spPr>
          <a:xfrm>
            <a:off x="311700" y="4563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API</a:t>
            </a:r>
            <a:endParaRPr>
              <a:solidFill>
                <a:schemeClr val="lt1"/>
              </a:solidFill>
            </a:endParaRPr>
          </a:p>
        </p:txBody>
      </p:sp>
      <p:sp>
        <p:nvSpPr>
          <p:cNvPr id="174" name="Google Shape;174;p30"/>
          <p:cNvSpPr txBox="1"/>
          <p:nvPr>
            <p:ph idx="1" type="body"/>
          </p:nvPr>
        </p:nvSpPr>
        <p:spPr>
          <a:xfrm>
            <a:off x="311700" y="1152475"/>
            <a:ext cx="4695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lt1"/>
              </a:buClr>
              <a:buSzPts val="1800"/>
              <a:buChar char="●"/>
            </a:pPr>
            <a:r>
              <a:rPr lang="en">
                <a:solidFill>
                  <a:schemeClr val="lt1"/>
                </a:solidFill>
              </a:rPr>
              <a:t>Created to ease the development of the                                                                front and back end individually</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Separated based off of what each route                                                             modifies or retrieves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Easily </a:t>
            </a:r>
            <a:r>
              <a:rPr lang="en">
                <a:solidFill>
                  <a:schemeClr val="lt1"/>
                </a:solidFill>
              </a:rPr>
              <a:t>adjustable</a:t>
            </a:r>
            <a:r>
              <a:rPr lang="en">
                <a:solidFill>
                  <a:schemeClr val="lt1"/>
                </a:solidFill>
              </a:rPr>
              <a:t> for future growth</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Created in postman to keep everything centralized</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/auth for JSON Web Token retrieval</a:t>
            </a:r>
            <a:endParaRPr>
              <a:solidFill>
                <a:schemeClr val="lt1"/>
              </a:solidFill>
            </a:endParaRPr>
          </a:p>
        </p:txBody>
      </p:sp>
      <p:pic>
        <p:nvPicPr>
          <p:cNvPr id="175" name="Google Shape;175;p30"/>
          <p:cNvPicPr preferRelativeResize="0"/>
          <p:nvPr/>
        </p:nvPicPr>
        <p:blipFill>
          <a:blip r:embed="rId3">
            <a:alphaModFix/>
          </a:blip>
          <a:stretch>
            <a:fillRect/>
          </a:stretch>
        </p:blipFill>
        <p:spPr>
          <a:xfrm>
            <a:off x="5925945" y="0"/>
            <a:ext cx="2332709"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Database</a:t>
            </a:r>
            <a:r>
              <a:rPr lang="en">
                <a:solidFill>
                  <a:schemeClr val="lt1"/>
                </a:solidFill>
              </a:rPr>
              <a:t> </a:t>
            </a:r>
            <a:r>
              <a:rPr lang="en">
                <a:solidFill>
                  <a:schemeClr val="lt1"/>
                </a:solidFill>
              </a:rPr>
              <a:t>Structures</a:t>
            </a:r>
            <a:endParaRPr/>
          </a:p>
        </p:txBody>
      </p:sp>
      <p:sp>
        <p:nvSpPr>
          <p:cNvPr id="181" name="Google Shape;181;p31"/>
          <p:cNvSpPr txBox="1"/>
          <p:nvPr>
            <p:ph idx="1" type="body"/>
          </p:nvPr>
        </p:nvSpPr>
        <p:spPr>
          <a:xfrm>
            <a:off x="311700" y="1152475"/>
            <a:ext cx="50730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lt1"/>
              </a:buClr>
              <a:buSzPts val="1800"/>
              <a:buChar char="●"/>
            </a:pPr>
            <a:r>
              <a:rPr lang="en">
                <a:solidFill>
                  <a:schemeClr val="lt1"/>
                </a:solidFill>
              </a:rPr>
              <a:t>Device</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Device mac used to identify each connection</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Name must be unique</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Schedule is not required</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Schedule</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Days is a decimal </a:t>
            </a:r>
            <a:r>
              <a:rPr lang="en">
                <a:solidFill>
                  <a:schemeClr val="lt1"/>
                </a:solidFill>
              </a:rPr>
              <a:t>representation</a:t>
            </a:r>
            <a:r>
              <a:rPr lang="en">
                <a:solidFill>
                  <a:schemeClr val="lt1"/>
                </a:solidFill>
              </a:rPr>
              <a:t> of a binary string</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Last and next are only ever set if a schedule is going to be used</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The name must be unique</a:t>
            </a:r>
            <a:endParaRPr sz="1800">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User</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Public ID is used for jwt generation</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Email and password for user authentication</a:t>
            </a:r>
            <a:endParaRPr>
              <a:solidFill>
                <a:schemeClr val="lt1"/>
              </a:solidFill>
            </a:endParaRPr>
          </a:p>
        </p:txBody>
      </p:sp>
      <p:pic>
        <p:nvPicPr>
          <p:cNvPr id="182" name="Google Shape;182;p31"/>
          <p:cNvPicPr preferRelativeResize="0"/>
          <p:nvPr/>
        </p:nvPicPr>
        <p:blipFill>
          <a:blip r:embed="rId3">
            <a:alphaModFix/>
          </a:blip>
          <a:stretch>
            <a:fillRect/>
          </a:stretch>
        </p:blipFill>
        <p:spPr>
          <a:xfrm>
            <a:off x="6422925" y="661263"/>
            <a:ext cx="1873683" cy="3820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3</a:t>
            </a:r>
            <a:r>
              <a:rPr lang="en">
                <a:solidFill>
                  <a:schemeClr val="lt1"/>
                </a:solidFill>
              </a:rPr>
              <a:t>D Models</a:t>
            </a:r>
            <a:endParaRPr>
              <a:solidFill>
                <a:schemeClr val="lt1"/>
              </a:solidFill>
            </a:endParaRPr>
          </a:p>
        </p:txBody>
      </p:sp>
      <p:pic>
        <p:nvPicPr>
          <p:cNvPr id="188" name="Google Shape;188;p32"/>
          <p:cNvPicPr preferRelativeResize="0"/>
          <p:nvPr/>
        </p:nvPicPr>
        <p:blipFill rotWithShape="1">
          <a:blip r:embed="rId3">
            <a:alphaModFix/>
          </a:blip>
          <a:srcRect b="5038" l="2301" r="3001" t="3184"/>
          <a:stretch/>
        </p:blipFill>
        <p:spPr>
          <a:xfrm>
            <a:off x="6561975" y="1136875"/>
            <a:ext cx="1902769" cy="2869750"/>
          </a:xfrm>
          <a:prstGeom prst="rect">
            <a:avLst/>
          </a:prstGeom>
          <a:noFill/>
          <a:ln>
            <a:noFill/>
          </a:ln>
        </p:spPr>
      </p:pic>
      <p:pic>
        <p:nvPicPr>
          <p:cNvPr id="189" name="Google Shape;189;p32"/>
          <p:cNvPicPr preferRelativeResize="0"/>
          <p:nvPr/>
        </p:nvPicPr>
        <p:blipFill rotWithShape="1">
          <a:blip r:embed="rId4">
            <a:alphaModFix/>
          </a:blip>
          <a:srcRect b="5593" l="2837" r="6228" t="5343"/>
          <a:stretch/>
        </p:blipFill>
        <p:spPr>
          <a:xfrm>
            <a:off x="4547729" y="764325"/>
            <a:ext cx="1685925" cy="1638300"/>
          </a:xfrm>
          <a:prstGeom prst="rect">
            <a:avLst/>
          </a:prstGeom>
          <a:noFill/>
          <a:ln>
            <a:noFill/>
          </a:ln>
        </p:spPr>
      </p:pic>
      <p:pic>
        <p:nvPicPr>
          <p:cNvPr id="190" name="Google Shape;190;p32"/>
          <p:cNvPicPr preferRelativeResize="0"/>
          <p:nvPr/>
        </p:nvPicPr>
        <p:blipFill rotWithShape="1">
          <a:blip r:embed="rId5">
            <a:alphaModFix/>
          </a:blip>
          <a:srcRect b="2159" l="3988" r="4327" t="1871"/>
          <a:stretch/>
        </p:blipFill>
        <p:spPr>
          <a:xfrm>
            <a:off x="4547724" y="2571750"/>
            <a:ext cx="1685925" cy="1982101"/>
          </a:xfrm>
          <a:prstGeom prst="rect">
            <a:avLst/>
          </a:prstGeom>
          <a:noFill/>
          <a:ln>
            <a:noFill/>
          </a:ln>
        </p:spPr>
      </p:pic>
      <p:pic>
        <p:nvPicPr>
          <p:cNvPr id="191" name="Google Shape;191;p32"/>
          <p:cNvPicPr preferRelativeResize="0"/>
          <p:nvPr/>
        </p:nvPicPr>
        <p:blipFill rotWithShape="1">
          <a:blip r:embed="rId6">
            <a:alphaModFix/>
          </a:blip>
          <a:srcRect b="0" l="7286" r="7286" t="3232"/>
          <a:stretch/>
        </p:blipFill>
        <p:spPr>
          <a:xfrm>
            <a:off x="311688" y="1136875"/>
            <a:ext cx="1929112" cy="2869750"/>
          </a:xfrm>
          <a:prstGeom prst="rect">
            <a:avLst/>
          </a:prstGeom>
          <a:noFill/>
          <a:ln>
            <a:noFill/>
          </a:ln>
        </p:spPr>
      </p:pic>
      <p:pic>
        <p:nvPicPr>
          <p:cNvPr id="192" name="Google Shape;192;p32"/>
          <p:cNvPicPr preferRelativeResize="0"/>
          <p:nvPr/>
        </p:nvPicPr>
        <p:blipFill>
          <a:blip r:embed="rId7">
            <a:alphaModFix/>
          </a:blip>
          <a:stretch>
            <a:fillRect/>
          </a:stretch>
        </p:blipFill>
        <p:spPr>
          <a:xfrm>
            <a:off x="2512200" y="1136875"/>
            <a:ext cx="1764125" cy="28697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33"/>
          <p:cNvPicPr preferRelativeResize="0"/>
          <p:nvPr/>
        </p:nvPicPr>
        <p:blipFill>
          <a:blip r:embed="rId3">
            <a:alphaModFix/>
          </a:blip>
          <a:stretch>
            <a:fillRect/>
          </a:stretch>
        </p:blipFill>
        <p:spPr>
          <a:xfrm>
            <a:off x="1962606" y="890725"/>
            <a:ext cx="6008275" cy="4252775"/>
          </a:xfrm>
          <a:prstGeom prst="rect">
            <a:avLst/>
          </a:prstGeom>
          <a:noFill/>
          <a:ln>
            <a:noFill/>
          </a:ln>
        </p:spPr>
      </p:pic>
      <p:sp>
        <p:nvSpPr>
          <p:cNvPr id="198" name="Google Shape;198;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Circuit Design (High Level)</a:t>
            </a:r>
            <a:endParaRPr>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